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6"/>
  </p:handoutMasterIdLst>
  <p:sldIdLst>
    <p:sldId id="256" r:id="rId2"/>
    <p:sldId id="265" r:id="rId3"/>
    <p:sldId id="291" r:id="rId4"/>
    <p:sldId id="259" r:id="rId5"/>
    <p:sldId id="290" r:id="rId6"/>
    <p:sldId id="260" r:id="rId7"/>
    <p:sldId id="257" r:id="rId8"/>
    <p:sldId id="262" r:id="rId9"/>
    <p:sldId id="263" r:id="rId10"/>
    <p:sldId id="261" r:id="rId11"/>
    <p:sldId id="264" r:id="rId12"/>
    <p:sldId id="267" r:id="rId13"/>
    <p:sldId id="266"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DE1"/>
    <a:srgbClr val="5B907A"/>
    <a:srgbClr val="A2FFD5"/>
    <a:srgbClr val="EA9C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94613"/>
  </p:normalViewPr>
  <p:slideViewPr>
    <p:cSldViewPr snapToGrid="0" snapToObjects="1">
      <p:cViewPr varScale="1">
        <p:scale>
          <a:sx n="96" d="100"/>
          <a:sy n="96" d="100"/>
        </p:scale>
        <p:origin x="408" y="176"/>
      </p:cViewPr>
      <p:guideLst/>
    </p:cSldViewPr>
  </p:slideViewPr>
  <p:notesTextViewPr>
    <p:cViewPr>
      <p:scale>
        <a:sx n="1" d="1"/>
        <a:sy n="1" d="1"/>
      </p:scale>
      <p:origin x="0" y="0"/>
    </p:cViewPr>
  </p:notesTextViewPr>
  <p:notesViewPr>
    <p:cSldViewPr snapToGrid="0" snapToObjects="1">
      <p:cViewPr varScale="1">
        <p:scale>
          <a:sx n="77" d="100"/>
          <a:sy n="77" d="100"/>
        </p:scale>
        <p:origin x="1240" y="19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9593E3-B607-264B-8030-AB259CADC14A}" type="datetimeFigureOut">
              <a:rPr lang="en-US" smtClean="0"/>
              <a:t>2/7/18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5FEC39-FD07-7E46-BE2A-59AD94076A60}" type="slidenum">
              <a:rPr lang="en-US" smtClean="0"/>
              <a:t>‹#›</a:t>
            </a:fld>
            <a:endParaRPr lang="en-US"/>
          </a:p>
        </p:txBody>
      </p:sp>
    </p:spTree>
    <p:extLst>
      <p:ext uri="{BB962C8B-B14F-4D97-AF65-F5344CB8AC3E}">
        <p14:creationId xmlns:p14="http://schemas.microsoft.com/office/powerpoint/2010/main" val="168924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E4320C-FA83-714D-9363-39A26193ABC1}"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4320C-FA83-714D-9363-39A26193ABC1}"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4320C-FA83-714D-9363-39A26193ABC1}"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1700925" y="1866402"/>
            <a:ext cx="5742300" cy="1093199"/>
          </a:xfrm>
          <a:prstGeom prst="rect">
            <a:avLst/>
          </a:prstGeom>
        </p:spPr>
        <p:txBody>
          <a:bodyPr lIns="91425" tIns="91425" rIns="91425" bIns="91425" anchor="t" anchorCtr="0"/>
          <a:lstStyle>
            <a:lvl1pPr lvl="0" algn="ctr" rtl="0">
              <a:spcBef>
                <a:spcPts val="0"/>
              </a:spcBef>
              <a:buSzPct val="100000"/>
              <a:defRPr sz="3000"/>
            </a:lvl1pPr>
            <a:lvl2pPr lvl="1" algn="ctr" rtl="0">
              <a:spcBef>
                <a:spcPts val="0"/>
              </a:spcBef>
              <a:buSzPct val="100000"/>
              <a:defRPr sz="3000"/>
            </a:lvl2pPr>
            <a:lvl3pPr lvl="2" algn="ctr" rtl="0">
              <a:spcBef>
                <a:spcPts val="0"/>
              </a:spcBef>
              <a:buSzPct val="100000"/>
              <a:defRPr sz="3000"/>
            </a:lvl3pPr>
            <a:lvl4pPr lvl="3" algn="ctr" rtl="0">
              <a:spcBef>
                <a:spcPts val="0"/>
              </a:spcBef>
              <a:buSzPct val="100000"/>
              <a:defRPr sz="3000"/>
            </a:lvl4pPr>
            <a:lvl5pPr lvl="4" algn="ctr" rtl="0">
              <a:spcBef>
                <a:spcPts val="0"/>
              </a:spcBef>
              <a:buSzPct val="100000"/>
              <a:defRPr sz="3000"/>
            </a:lvl5pPr>
            <a:lvl6pPr lvl="5" algn="ctr" rtl="0">
              <a:spcBef>
                <a:spcPts val="0"/>
              </a:spcBef>
              <a:buSzPct val="100000"/>
              <a:defRPr sz="3000"/>
            </a:lvl6pPr>
            <a:lvl7pPr lvl="6" algn="ctr" rtl="0">
              <a:spcBef>
                <a:spcPts val="0"/>
              </a:spcBef>
              <a:buSzPct val="100000"/>
              <a:defRPr sz="3000"/>
            </a:lvl7pPr>
            <a:lvl8pPr lvl="7" algn="ctr" rtl="0">
              <a:spcBef>
                <a:spcPts val="0"/>
              </a:spcBef>
              <a:buSzPct val="100000"/>
              <a:defRPr sz="3000"/>
            </a:lvl8pPr>
            <a:lvl9pPr lvl="8" algn="ctr">
              <a:spcBef>
                <a:spcPts val="0"/>
              </a:spcBef>
              <a:buSzPct val="100000"/>
              <a:defRPr sz="3000"/>
            </a:lvl9pPr>
          </a:lstStyle>
          <a:p>
            <a:pPr lvl="0"/>
            <a:r>
              <a:rPr lang="en-CA" smtClean="0"/>
              <a:t>Click to edit Master text styles</a:t>
            </a:r>
          </a:p>
        </p:txBody>
      </p:sp>
    </p:spTree>
    <p:extLst>
      <p:ext uri="{BB962C8B-B14F-4D97-AF65-F5344CB8AC3E}">
        <p14:creationId xmlns:p14="http://schemas.microsoft.com/office/powerpoint/2010/main" val="103732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4320C-FA83-714D-9363-39A26193ABC1}"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4320C-FA83-714D-9363-39A26193ABC1}"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E4320C-FA83-714D-9363-39A26193ABC1}"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E4320C-FA83-714D-9363-39A26193ABC1}" type="datetimeFigureOut">
              <a:rPr lang="en-US" smtClean="0"/>
              <a:t>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E4320C-FA83-714D-9363-39A26193ABC1}" type="datetimeFigureOut">
              <a:rPr lang="en-US" smtClean="0"/>
              <a:t>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4320C-FA83-714D-9363-39A26193ABC1}" type="datetimeFigureOut">
              <a:rPr lang="en-US" smtClean="0"/>
              <a:t>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4320C-FA83-714D-9363-39A26193ABC1}"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4320C-FA83-714D-9363-39A26193ABC1}"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EB4CF-D561-2643-B49F-ACBF630CA5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4320C-FA83-714D-9363-39A26193ABC1}" type="datetimeFigureOut">
              <a:rPr lang="en-US" smtClean="0"/>
              <a:t>2/7/18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EB4CF-D561-2643-B49F-ACBF630CA532}" type="slidenum">
              <a:rPr lang="en-US" smtClean="0"/>
              <a:t>‹#›</a:t>
            </a:fld>
            <a:endParaRPr lang="en-US"/>
          </a:p>
        </p:txBody>
      </p:sp>
    </p:spTree>
    <p:extLst>
      <p:ext uri="{BB962C8B-B14F-4D97-AF65-F5344CB8AC3E}">
        <p14:creationId xmlns:p14="http://schemas.microsoft.com/office/powerpoint/2010/main" val="274974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2FFD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ln>
                  <a:solidFill>
                    <a:srgbClr val="002060"/>
                  </a:solidFill>
                </a:ln>
                <a:solidFill>
                  <a:srgbClr val="EA9CF1"/>
                </a:solidFill>
                <a:latin typeface="Baron Neue" charset="0"/>
                <a:ea typeface="Baron Neue" charset="0"/>
                <a:cs typeface="Baron Neue" charset="0"/>
              </a:rPr>
              <a:t>REJECTION RESILIENCE</a:t>
            </a:r>
            <a:endParaRPr lang="en-US" sz="8800" dirty="0">
              <a:ln>
                <a:solidFill>
                  <a:srgbClr val="002060"/>
                </a:solidFill>
              </a:ln>
              <a:solidFill>
                <a:srgbClr val="EA9CF1"/>
              </a:solidFill>
              <a:latin typeface="Baron Neue" charset="0"/>
              <a:ea typeface="Baron Neue" charset="0"/>
              <a:cs typeface="Baron Neue" charset="0"/>
            </a:endParaRPr>
          </a:p>
        </p:txBody>
      </p:sp>
      <p:sp>
        <p:nvSpPr>
          <p:cNvPr id="3" name="Subtitle 2"/>
          <p:cNvSpPr>
            <a:spLocks noGrp="1"/>
          </p:cNvSpPr>
          <p:nvPr>
            <p:ph type="subTitle" idx="1"/>
          </p:nvPr>
        </p:nvSpPr>
        <p:spPr>
          <a:xfrm>
            <a:off x="1143000" y="4677800"/>
            <a:ext cx="6858000" cy="1655762"/>
          </a:xfrm>
        </p:spPr>
        <p:txBody>
          <a:bodyPr/>
          <a:lstStyle/>
          <a:p>
            <a:r>
              <a:rPr lang="en-US" b="1" dirty="0" smtClean="0">
                <a:latin typeface="Franklin Gothic Book" charset="0"/>
                <a:ea typeface="Franklin Gothic Book" charset="0"/>
                <a:cs typeface="Franklin Gothic Book" charset="0"/>
              </a:rPr>
              <a:t>KAREN B. K. CHAN</a:t>
            </a:r>
            <a:endParaRPr lang="en-US" b="1"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3290912" y="5073899"/>
            <a:ext cx="2562176" cy="743858"/>
          </a:xfrm>
          <a:prstGeom prst="rect">
            <a:avLst/>
          </a:prstGeom>
        </p:spPr>
      </p:pic>
    </p:spTree>
    <p:extLst>
      <p:ext uri="{BB962C8B-B14F-4D97-AF65-F5344CB8AC3E}">
        <p14:creationId xmlns:p14="http://schemas.microsoft.com/office/powerpoint/2010/main" val="239442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15DE1"/>
                </a:solidFill>
                <a:latin typeface="Baron Neue" charset="0"/>
                <a:ea typeface="Baron Neue" charset="0"/>
                <a:cs typeface="Baron Neue" charset="0"/>
              </a:rPr>
              <a:t>GUILT</a:t>
            </a:r>
            <a:endParaRPr lang="en-US" dirty="0">
              <a:solidFill>
                <a:srgbClr val="F15DE1"/>
              </a:solidFill>
              <a:latin typeface="Baron Neue" charset="0"/>
              <a:ea typeface="Baron Neue" charset="0"/>
              <a:cs typeface="Baron Neue" charset="0"/>
            </a:endParaRPr>
          </a:p>
        </p:txBody>
      </p:sp>
      <p:sp>
        <p:nvSpPr>
          <p:cNvPr id="3" name="Content Placeholder 2"/>
          <p:cNvSpPr>
            <a:spLocks noGrp="1"/>
          </p:cNvSpPr>
          <p:nvPr>
            <p:ph idx="1"/>
          </p:nvPr>
        </p:nvSpPr>
        <p:spPr/>
        <p:txBody>
          <a:bodyPr/>
          <a:lstStyle/>
          <a:p>
            <a:r>
              <a:rPr lang="en-US" dirty="0" smtClean="0">
                <a:latin typeface="Franklin Gothic Book" charset="0"/>
                <a:ea typeface="Franklin Gothic Book" charset="0"/>
                <a:cs typeface="Franklin Gothic Book" charset="0"/>
              </a:rPr>
              <a:t>Panic Zone</a:t>
            </a:r>
          </a:p>
          <a:p>
            <a:r>
              <a:rPr lang="en-US" dirty="0" smtClean="0">
                <a:latin typeface="Franklin Gothic Book" charset="0"/>
                <a:ea typeface="Franklin Gothic Book" charset="0"/>
                <a:cs typeface="Franklin Gothic Book" charset="0"/>
              </a:rPr>
              <a:t>You’re not responsible for everyone else</a:t>
            </a:r>
          </a:p>
          <a:p>
            <a:r>
              <a:rPr lang="en-US" dirty="0" smtClean="0">
                <a:latin typeface="Franklin Gothic Book" charset="0"/>
                <a:ea typeface="Franklin Gothic Book" charset="0"/>
                <a:cs typeface="Franklin Gothic Book" charset="0"/>
              </a:rPr>
              <a:t>Are you compromising your needs to fulfill someone else’s?</a:t>
            </a:r>
          </a:p>
          <a:p>
            <a:r>
              <a:rPr lang="en-US" dirty="0">
                <a:latin typeface="Franklin Gothic Book" charset="0"/>
                <a:ea typeface="Franklin Gothic Book" charset="0"/>
                <a:cs typeface="Franklin Gothic Book" charset="0"/>
              </a:rPr>
              <a:t>People are </a:t>
            </a:r>
            <a:r>
              <a:rPr lang="en-US" dirty="0" smtClean="0">
                <a:latin typeface="Franklin Gothic Book" charset="0"/>
                <a:ea typeface="Franklin Gothic Book" charset="0"/>
                <a:cs typeface="Franklin Gothic Book" charset="0"/>
              </a:rPr>
              <a:t>resilient; believe it</a:t>
            </a:r>
            <a:endParaRPr lang="en-US" dirty="0">
              <a:latin typeface="Franklin Gothic Book" charset="0"/>
              <a:ea typeface="Franklin Gothic Book" charset="0"/>
              <a:cs typeface="Franklin Gothic Book" charset="0"/>
            </a:endParaRPr>
          </a:p>
          <a:p>
            <a:r>
              <a:rPr lang="en-US" dirty="0" smtClean="0">
                <a:latin typeface="Franklin Gothic Book" charset="0"/>
                <a:ea typeface="Franklin Gothic Book" charset="0"/>
                <a:cs typeface="Franklin Gothic Book" charset="0"/>
              </a:rPr>
              <a:t>Tell the truth about yourself</a:t>
            </a:r>
            <a:endParaRPr lang="en-US"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28792372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ysClr val="windowText" lastClr="000000"/>
                  </a:solidFill>
                </a:ln>
                <a:solidFill>
                  <a:srgbClr val="F15DE1"/>
                </a:solidFill>
                <a:latin typeface="Baron Neue" charset="0"/>
                <a:ea typeface="Baron Neue" charset="0"/>
                <a:cs typeface="Baron Neue" charset="0"/>
              </a:rPr>
              <a:t>SCENARIO 4</a:t>
            </a:r>
            <a:endParaRPr lang="en-US" dirty="0">
              <a:ln>
                <a:solidFill>
                  <a:sysClr val="windowText" lastClr="000000"/>
                </a:solidFill>
              </a:ln>
              <a:solidFill>
                <a:srgbClr val="F15DE1"/>
              </a:solidFill>
              <a:latin typeface="Baron Neue" charset="0"/>
              <a:ea typeface="Baron Neue" charset="0"/>
              <a:cs typeface="Baron Neue" charset="0"/>
            </a:endParaRPr>
          </a:p>
        </p:txBody>
      </p:sp>
      <p:sp>
        <p:nvSpPr>
          <p:cNvPr id="3" name="Content Placeholder 2"/>
          <p:cNvSpPr>
            <a:spLocks noGrp="1"/>
          </p:cNvSpPr>
          <p:nvPr>
            <p:ph idx="1"/>
          </p:nvPr>
        </p:nvSpPr>
        <p:spPr/>
        <p:txBody>
          <a:bodyPr/>
          <a:lstStyle/>
          <a:p>
            <a:pPr marL="0" indent="0">
              <a:buNone/>
            </a:pPr>
            <a:r>
              <a:rPr lang="en-US" dirty="0" smtClean="0">
                <a:latin typeface="Franklin Gothic Book" charset="0"/>
                <a:ea typeface="Franklin Gothic Book" charset="0"/>
                <a:cs typeface="Franklin Gothic Book" charset="0"/>
              </a:rPr>
              <a:t>You are at a convenience store. The </a:t>
            </a:r>
            <a:r>
              <a:rPr lang="en-US" dirty="0">
                <a:latin typeface="Franklin Gothic Book" charset="0"/>
                <a:ea typeface="Franklin Gothic Book" charset="0"/>
                <a:cs typeface="Franklin Gothic Book" charset="0"/>
              </a:rPr>
              <a:t>cashier looks </a:t>
            </a:r>
            <a:r>
              <a:rPr lang="en-US" dirty="0" smtClean="0">
                <a:latin typeface="Franklin Gothic Book" charset="0"/>
                <a:ea typeface="Franklin Gothic Book" charset="0"/>
                <a:cs typeface="Franklin Gothic Book" charset="0"/>
              </a:rPr>
              <a:t>like they are new, and the store’s owner is watching them like a hawk. </a:t>
            </a:r>
            <a:br>
              <a:rPr lang="en-US" dirty="0" smtClean="0">
                <a:latin typeface="Franklin Gothic Book" charset="0"/>
                <a:ea typeface="Franklin Gothic Book" charset="0"/>
                <a:cs typeface="Franklin Gothic Book" charset="0"/>
              </a:rPr>
            </a:br>
            <a:r>
              <a:rPr lang="en-US" dirty="0" smtClean="0">
                <a:latin typeface="Franklin Gothic Book" charset="0"/>
                <a:ea typeface="Franklin Gothic Book" charset="0"/>
                <a:cs typeface="Franklin Gothic Book" charset="0"/>
              </a:rPr>
              <a:t/>
            </a:r>
            <a:br>
              <a:rPr lang="en-US" dirty="0" smtClean="0">
                <a:latin typeface="Franklin Gothic Book" charset="0"/>
                <a:ea typeface="Franklin Gothic Book" charset="0"/>
                <a:cs typeface="Franklin Gothic Book" charset="0"/>
              </a:rPr>
            </a:br>
            <a:r>
              <a:rPr lang="en-US" dirty="0" smtClean="0">
                <a:latin typeface="Franklin Gothic Book" charset="0"/>
                <a:ea typeface="Franklin Gothic Book" charset="0"/>
                <a:cs typeface="Franklin Gothic Book" charset="0"/>
              </a:rPr>
              <a:t>You buy </a:t>
            </a:r>
            <a:r>
              <a:rPr lang="en-US" dirty="0">
                <a:latin typeface="Franklin Gothic Book" charset="0"/>
                <a:ea typeface="Franklin Gothic Book" charset="0"/>
                <a:cs typeface="Franklin Gothic Book" charset="0"/>
              </a:rPr>
              <a:t>some </a:t>
            </a:r>
            <a:r>
              <a:rPr lang="en-US" dirty="0" smtClean="0">
                <a:latin typeface="Franklin Gothic Book" charset="0"/>
                <a:ea typeface="Franklin Gothic Book" charset="0"/>
                <a:cs typeface="Franklin Gothic Book" charset="0"/>
              </a:rPr>
              <a:t>cucumbers. The cashier shortchanged you by 10$.</a:t>
            </a:r>
            <a:endParaRPr lang="en-US"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18370"/>
            <a:ext cx="1275588" cy="370332"/>
          </a:xfrm>
          <a:prstGeom prst="rect">
            <a:avLst/>
          </a:prstGeom>
        </p:spPr>
      </p:pic>
    </p:spTree>
    <p:extLst>
      <p:ext uri="{BB962C8B-B14F-4D97-AF65-F5344CB8AC3E}">
        <p14:creationId xmlns:p14="http://schemas.microsoft.com/office/powerpoint/2010/main" val="164326841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a:solidFill>
                    <a:sysClr val="windowText" lastClr="000000"/>
                  </a:solidFill>
                </a:ln>
                <a:solidFill>
                  <a:srgbClr val="F15DE1"/>
                </a:solidFill>
                <a:latin typeface="Baron Neue" charset="0"/>
                <a:ea typeface="Baron Neue" charset="0"/>
                <a:cs typeface="Baron Neue" charset="0"/>
              </a:rPr>
              <a:t>SCENARIO 5</a:t>
            </a:r>
          </a:p>
        </p:txBody>
      </p:sp>
      <p:sp>
        <p:nvSpPr>
          <p:cNvPr id="3" name="Content Placeholder 2"/>
          <p:cNvSpPr>
            <a:spLocks noGrp="1"/>
          </p:cNvSpPr>
          <p:nvPr>
            <p:ph idx="1"/>
          </p:nvPr>
        </p:nvSpPr>
        <p:spPr/>
        <p:txBody>
          <a:bodyPr/>
          <a:lstStyle/>
          <a:p>
            <a:pPr marL="0" indent="0">
              <a:buNone/>
            </a:pPr>
            <a:r>
              <a:rPr lang="en-US" dirty="0" smtClean="0">
                <a:latin typeface="Franklin Gothic Book" charset="0"/>
                <a:ea typeface="Franklin Gothic Book" charset="0"/>
                <a:cs typeface="Franklin Gothic Book" charset="0"/>
              </a:rPr>
              <a:t>You are invited to join a book club by an acquaintance. This person treats you very well but you do</a:t>
            </a:r>
            <a:r>
              <a:rPr lang="mr-IN" dirty="0" err="1" smtClean="0">
                <a:latin typeface="Franklin Gothic Book" charset="0"/>
                <a:ea typeface="Franklin Gothic Book" charset="0"/>
                <a:cs typeface="Franklin Gothic Book" charset="0"/>
              </a:rPr>
              <a:t>n</a:t>
            </a:r>
            <a:r>
              <a:rPr lang="mr-IN" dirty="0" smtClean="0">
                <a:latin typeface="Franklin Gothic Book" charset="0"/>
                <a:ea typeface="Franklin Gothic Book" charset="0"/>
                <a:cs typeface="Franklin Gothic Book" charset="0"/>
              </a:rPr>
              <a:t>’</a:t>
            </a:r>
            <a:r>
              <a:rPr lang="en-US" dirty="0" smtClean="0">
                <a:latin typeface="Franklin Gothic Book" charset="0"/>
                <a:ea typeface="Franklin Gothic Book" charset="0"/>
                <a:cs typeface="Franklin Gothic Book" charset="0"/>
              </a:rPr>
              <a:t>t like how they treat other people. You don’t want to join.</a:t>
            </a:r>
            <a:endParaRPr lang="en-US"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41841440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a:solidFill>
                    <a:sysClr val="windowText" lastClr="000000"/>
                  </a:solidFill>
                </a:ln>
                <a:solidFill>
                  <a:srgbClr val="F15DE1"/>
                </a:solidFill>
                <a:latin typeface="Baron Neue" charset="0"/>
                <a:ea typeface="Baron Neue" charset="0"/>
                <a:cs typeface="Baron Neue" charset="0"/>
              </a:rPr>
              <a:t>SCENARIO 6</a:t>
            </a:r>
          </a:p>
        </p:txBody>
      </p:sp>
      <p:sp>
        <p:nvSpPr>
          <p:cNvPr id="3" name="Content Placeholder 2"/>
          <p:cNvSpPr>
            <a:spLocks noGrp="1"/>
          </p:cNvSpPr>
          <p:nvPr>
            <p:ph idx="1"/>
          </p:nvPr>
        </p:nvSpPr>
        <p:spPr/>
        <p:txBody>
          <a:bodyPr>
            <a:normAutofit lnSpcReduction="10000"/>
          </a:bodyPr>
          <a:lstStyle/>
          <a:p>
            <a:pPr marL="0" indent="0">
              <a:buNone/>
            </a:pPr>
            <a:r>
              <a:rPr lang="en-CA" dirty="0" smtClean="0">
                <a:latin typeface="Franklin Gothic Book" charset="0"/>
                <a:ea typeface="Franklin Gothic Book" charset="0"/>
                <a:cs typeface="Franklin Gothic Book" charset="0"/>
              </a:rPr>
              <a:t>You are about to go on a date with someone you’re excited about. The plan is they are going to pick you up at home, then go to the movies.</a:t>
            </a:r>
          </a:p>
          <a:p>
            <a:pPr marL="0" indent="0">
              <a:buNone/>
            </a:pPr>
            <a:r>
              <a:rPr lang="en-CA" dirty="0" smtClean="0">
                <a:latin typeface="Franklin Gothic Book" charset="0"/>
                <a:ea typeface="Franklin Gothic Book" charset="0"/>
                <a:cs typeface="Franklin Gothic Book" charset="0"/>
              </a:rPr>
              <a:t>Shortly before the date arrives, your best friend shows up at the door. They are recently single. They’re feeling bored and wants to hang out. You say, “Oh, damn, I have a date tonight”.</a:t>
            </a:r>
          </a:p>
          <a:p>
            <a:pPr marL="0" indent="0">
              <a:buNone/>
            </a:pPr>
            <a:r>
              <a:rPr lang="en-CA" dirty="0" smtClean="0">
                <a:latin typeface="Franklin Gothic Book" charset="0"/>
                <a:ea typeface="Franklin Gothic Book" charset="0"/>
                <a:cs typeface="Franklin Gothic Book" charset="0"/>
              </a:rPr>
              <a:t>Your date arrives, chats with your best friend while you feed the cat. When you rejoin them, the date reluctantly says, “Well, I mean, you can join us...? I don’ t mind” and looks at you.</a:t>
            </a: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39587672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7260"/>
            <a:ext cx="9144000" cy="9144000"/>
          </a:xfrm>
          <a:prstGeom prst="rect">
            <a:avLst/>
          </a:prstGeom>
        </p:spPr>
      </p:pic>
      <p:sp>
        <p:nvSpPr>
          <p:cNvPr id="4" name="TextBox 3"/>
          <p:cNvSpPr txBox="1"/>
          <p:nvPr/>
        </p:nvSpPr>
        <p:spPr>
          <a:xfrm>
            <a:off x="448235" y="5620571"/>
            <a:ext cx="3424518" cy="523220"/>
          </a:xfrm>
          <a:prstGeom prst="rect">
            <a:avLst/>
          </a:prstGeom>
          <a:noFill/>
        </p:spPr>
        <p:txBody>
          <a:bodyPr wrap="square" rtlCol="0">
            <a:spAutoFit/>
          </a:bodyPr>
          <a:lstStyle/>
          <a:p>
            <a:r>
              <a:rPr lang="en-US" sz="2800" dirty="0" err="1">
                <a:solidFill>
                  <a:schemeClr val="bg2">
                    <a:lumMod val="50000"/>
                  </a:schemeClr>
                </a:solidFill>
                <a:latin typeface="Calisto MT" charset="0"/>
                <a:ea typeface="Calisto MT" charset="0"/>
                <a:cs typeface="Calisto MT" charset="0"/>
              </a:rPr>
              <a:t>n</a:t>
            </a:r>
            <a:r>
              <a:rPr lang="en-US" sz="2800" dirty="0" err="1" smtClean="0">
                <a:solidFill>
                  <a:schemeClr val="bg2">
                    <a:lumMod val="50000"/>
                  </a:schemeClr>
                </a:solidFill>
                <a:latin typeface="Calisto MT" charset="0"/>
                <a:ea typeface="Calisto MT" charset="0"/>
                <a:cs typeface="Calisto MT" charset="0"/>
              </a:rPr>
              <a:t>ayyirah</a:t>
            </a:r>
            <a:r>
              <a:rPr lang="en-US" sz="2800" dirty="0" smtClean="0">
                <a:solidFill>
                  <a:schemeClr val="bg2">
                    <a:lumMod val="50000"/>
                  </a:schemeClr>
                </a:solidFill>
                <a:latin typeface="Calisto MT" charset="0"/>
                <a:ea typeface="Calisto MT" charset="0"/>
                <a:cs typeface="Calisto MT" charset="0"/>
              </a:rPr>
              <a:t> </a:t>
            </a:r>
            <a:r>
              <a:rPr lang="en-US" sz="2800" dirty="0" err="1" smtClean="0">
                <a:solidFill>
                  <a:schemeClr val="bg2">
                    <a:lumMod val="50000"/>
                  </a:schemeClr>
                </a:solidFill>
                <a:latin typeface="Calisto MT" charset="0"/>
                <a:ea typeface="Calisto MT" charset="0"/>
                <a:cs typeface="Calisto MT" charset="0"/>
              </a:rPr>
              <a:t>waheed</a:t>
            </a:r>
            <a:endParaRPr lang="en-US" sz="2800" dirty="0">
              <a:solidFill>
                <a:schemeClr val="bg2">
                  <a:lumMod val="50000"/>
                </a:schemeClr>
              </a:solidFill>
              <a:latin typeface="Calisto MT" charset="0"/>
              <a:ea typeface="Calisto MT" charset="0"/>
              <a:cs typeface="Calisto MT"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9486" y="828552"/>
            <a:ext cx="3614601" cy="1049401"/>
          </a:xfrm>
          <a:prstGeom prst="rect">
            <a:avLst/>
          </a:prstGeom>
        </p:spPr>
      </p:pic>
      <p:sp>
        <p:nvSpPr>
          <p:cNvPr id="6" name="Title 1"/>
          <p:cNvSpPr txBox="1">
            <a:spLocks/>
          </p:cNvSpPr>
          <p:nvPr/>
        </p:nvSpPr>
        <p:spPr>
          <a:xfrm>
            <a:off x="-1319420" y="1289811"/>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gn="r"/>
            <a:r>
              <a:rPr lang="en-US" sz="3200" b="1" dirty="0" smtClean="0">
                <a:solidFill>
                  <a:schemeClr val="tx1">
                    <a:lumMod val="85000"/>
                    <a:lumOff val="15000"/>
                  </a:schemeClr>
                </a:solidFill>
                <a:latin typeface="Baron Neue" charset="0"/>
                <a:ea typeface="Baron Neue" charset="0"/>
                <a:cs typeface="Baron Neue" charset="0"/>
              </a:rPr>
              <a:t>@</a:t>
            </a:r>
            <a:r>
              <a:rPr lang="en-US" sz="3200" b="1" dirty="0" err="1" smtClean="0">
                <a:solidFill>
                  <a:schemeClr val="tx1">
                    <a:lumMod val="85000"/>
                    <a:lumOff val="15000"/>
                  </a:schemeClr>
                </a:solidFill>
                <a:latin typeface="Baron Neue" charset="0"/>
                <a:ea typeface="Baron Neue" charset="0"/>
                <a:cs typeface="Baron Neue" charset="0"/>
              </a:rPr>
              <a:t>karen</a:t>
            </a:r>
            <a:r>
              <a:rPr lang="en-US" sz="3200" b="1" dirty="0" err="1" smtClean="0">
                <a:solidFill>
                  <a:srgbClr val="C00000"/>
                </a:solidFill>
                <a:latin typeface="Baron Neue" charset="0"/>
                <a:ea typeface="Baron Neue" charset="0"/>
                <a:cs typeface="Baron Neue" charset="0"/>
              </a:rPr>
              <a:t>bk</a:t>
            </a:r>
            <a:r>
              <a:rPr lang="en-US" sz="3200" b="1" dirty="0" err="1" smtClean="0">
                <a:solidFill>
                  <a:schemeClr val="tx1">
                    <a:lumMod val="85000"/>
                    <a:lumOff val="15000"/>
                  </a:schemeClr>
                </a:solidFill>
                <a:latin typeface="Baron Neue" charset="0"/>
                <a:ea typeface="Baron Neue" charset="0"/>
                <a:cs typeface="Baron Neue" charset="0"/>
              </a:rPr>
              <a:t>chan</a:t>
            </a:r>
            <a:endParaRPr lang="en-US" sz="3200" b="1" dirty="0" smtClean="0">
              <a:solidFill>
                <a:schemeClr val="tx1">
                  <a:lumMod val="85000"/>
                  <a:lumOff val="15000"/>
                </a:schemeClr>
              </a:solidFill>
              <a:latin typeface="Baron Neue" charset="0"/>
              <a:ea typeface="Baron Neue" charset="0"/>
              <a:cs typeface="Baron Neue" charset="0"/>
            </a:endParaRPr>
          </a:p>
        </p:txBody>
      </p:sp>
    </p:spTree>
    <p:extLst>
      <p:ext uri="{BB962C8B-B14F-4D97-AF65-F5344CB8AC3E}">
        <p14:creationId xmlns:p14="http://schemas.microsoft.com/office/powerpoint/2010/main" val="1812649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latin typeface="Franklin Gothic Book" charset="0"/>
                <a:ea typeface="Franklin Gothic Book" charset="0"/>
                <a:cs typeface="Franklin Gothic Book" charset="0"/>
              </a:rPr>
              <a:t>Rhythmic introductions!</a:t>
            </a:r>
          </a:p>
          <a:p>
            <a:pPr lvl="1"/>
            <a:r>
              <a:rPr lang="en-CA" dirty="0" smtClean="0">
                <a:latin typeface="Franklin Gothic Book" charset="0"/>
                <a:ea typeface="Franklin Gothic Book" charset="0"/>
                <a:cs typeface="Franklin Gothic Book" charset="0"/>
              </a:rPr>
              <a:t>Name</a:t>
            </a:r>
          </a:p>
          <a:p>
            <a:pPr lvl="1"/>
            <a:r>
              <a:rPr lang="en-CA" dirty="0" smtClean="0">
                <a:latin typeface="Franklin Gothic Book" charset="0"/>
                <a:ea typeface="Franklin Gothic Book" charset="0"/>
                <a:cs typeface="Franklin Gothic Book" charset="0"/>
              </a:rPr>
              <a:t>Pronoun(s)</a:t>
            </a:r>
          </a:p>
          <a:p>
            <a:pPr lvl="1"/>
            <a:r>
              <a:rPr lang="en-CA" dirty="0" smtClean="0">
                <a:latin typeface="Franklin Gothic Book" charset="0"/>
                <a:ea typeface="Franklin Gothic Book" charset="0"/>
                <a:cs typeface="Franklin Gothic Book" charset="0"/>
              </a:rPr>
              <a:t>What kind of animal would you be?</a:t>
            </a:r>
            <a:endParaRPr lang="en-US" dirty="0">
              <a:latin typeface="Franklin Gothic Book" charset="0"/>
              <a:ea typeface="Franklin Gothic Book" charset="0"/>
              <a:cs typeface="Franklin Gothic Book" charset="0"/>
            </a:endParaRPr>
          </a:p>
        </p:txBody>
      </p:sp>
      <p:sp>
        <p:nvSpPr>
          <p:cNvPr id="4" name="Title 1"/>
          <p:cNvSpPr>
            <a:spLocks noGrp="1"/>
          </p:cNvSpPr>
          <p:nvPr>
            <p:ph type="title"/>
          </p:nvPr>
        </p:nvSpPr>
        <p:spPr>
          <a:xfrm>
            <a:off x="628650" y="365126"/>
            <a:ext cx="7886700" cy="1325563"/>
          </a:xfrm>
        </p:spPr>
        <p:txBody>
          <a:bodyPr/>
          <a:lstStyle/>
          <a:p>
            <a:r>
              <a:rPr lang="en-US" dirty="0" smtClean="0">
                <a:latin typeface="Baron Neue" charset="0"/>
                <a:ea typeface="Baron Neue" charset="0"/>
                <a:cs typeface="Baron Neue" charset="0"/>
              </a:rPr>
              <a:t>opening</a:t>
            </a:r>
            <a:endParaRPr lang="en-US" dirty="0">
              <a:latin typeface="Baron Neue" charset="0"/>
              <a:ea typeface="Baron Neue" charset="0"/>
              <a:cs typeface="Baron Neue" charset="0"/>
            </a:endParaRPr>
          </a:p>
        </p:txBody>
      </p:sp>
      <p:pic>
        <p:nvPicPr>
          <p:cNvPr id="6" name="Picture 5"/>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20086668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latin typeface="Franklin Gothic Book" charset="0"/>
                <a:ea typeface="Franklin Gothic Book" charset="0"/>
                <a:cs typeface="Franklin Gothic Book" charset="0"/>
              </a:rPr>
              <a:t>Failure is</a:t>
            </a:r>
            <a:r>
              <a:rPr lang="mr-IN" dirty="0" smtClean="0">
                <a:latin typeface="Franklin Gothic Book" charset="0"/>
                <a:ea typeface="Franklin Gothic Book" charset="0"/>
                <a:cs typeface="Franklin Gothic Book" charset="0"/>
              </a:rPr>
              <a:t>…</a:t>
            </a:r>
            <a:endParaRPr lang="en-CA" dirty="0" smtClean="0">
              <a:latin typeface="Franklin Gothic Book" charset="0"/>
              <a:ea typeface="Franklin Gothic Book" charset="0"/>
              <a:cs typeface="Franklin Gothic Book" charset="0"/>
            </a:endParaRPr>
          </a:p>
          <a:p>
            <a:r>
              <a:rPr lang="en-CA" dirty="0" smtClean="0">
                <a:latin typeface="Franklin Gothic Book" charset="0"/>
                <a:ea typeface="Franklin Gothic Book" charset="0"/>
                <a:cs typeface="Franklin Gothic Book" charset="0"/>
              </a:rPr>
              <a:t>How you liked to play as a kid</a:t>
            </a:r>
            <a:endParaRPr lang="en-US" dirty="0">
              <a:latin typeface="Franklin Gothic Book" charset="0"/>
              <a:ea typeface="Franklin Gothic Book" charset="0"/>
              <a:cs typeface="Franklin Gothic Book" charset="0"/>
            </a:endParaRPr>
          </a:p>
        </p:txBody>
      </p:sp>
      <p:sp>
        <p:nvSpPr>
          <p:cNvPr id="4" name="Title 1"/>
          <p:cNvSpPr>
            <a:spLocks noGrp="1"/>
          </p:cNvSpPr>
          <p:nvPr>
            <p:ph type="title"/>
          </p:nvPr>
        </p:nvSpPr>
        <p:spPr>
          <a:xfrm>
            <a:off x="628650" y="365126"/>
            <a:ext cx="7886700" cy="1325563"/>
          </a:xfrm>
        </p:spPr>
        <p:txBody>
          <a:bodyPr/>
          <a:lstStyle/>
          <a:p>
            <a:r>
              <a:rPr lang="en-US" dirty="0" smtClean="0">
                <a:latin typeface="Baron Neue" charset="0"/>
                <a:ea typeface="Baron Neue" charset="0"/>
                <a:cs typeface="Baron Neue" charset="0"/>
              </a:rPr>
              <a:t>SHARING</a:t>
            </a:r>
            <a:endParaRPr lang="en-US" dirty="0">
              <a:latin typeface="Baron Neue" charset="0"/>
              <a:ea typeface="Baron Neue" charset="0"/>
              <a:cs typeface="Baron Neue" charset="0"/>
            </a:endParaRPr>
          </a:p>
        </p:txBody>
      </p:sp>
      <p:pic>
        <p:nvPicPr>
          <p:cNvPr id="6" name="Picture 5"/>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19822152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ron Neue" charset="0"/>
                <a:ea typeface="Baron Neue" charset="0"/>
                <a:cs typeface="Baron Neue" charset="0"/>
              </a:rPr>
              <a:t>Cultivating COURAGE</a:t>
            </a:r>
            <a:endParaRPr lang="en-US" dirty="0">
              <a:latin typeface="Baron Neue" charset="0"/>
              <a:ea typeface="Baron Neue" charset="0"/>
              <a:cs typeface="Baron Neue" charset="0"/>
            </a:endParaRPr>
          </a:p>
        </p:txBody>
      </p:sp>
      <p:sp>
        <p:nvSpPr>
          <p:cNvPr id="3" name="Content Placeholder 2"/>
          <p:cNvSpPr>
            <a:spLocks noGrp="1"/>
          </p:cNvSpPr>
          <p:nvPr>
            <p:ph idx="1"/>
          </p:nvPr>
        </p:nvSpPr>
        <p:spPr/>
        <p:txBody>
          <a:bodyPr/>
          <a:lstStyle/>
          <a:p>
            <a:r>
              <a:rPr lang="en-US" dirty="0" smtClean="0">
                <a:latin typeface="Franklin Gothic Book" charset="0"/>
                <a:ea typeface="Franklin Gothic Book" charset="0"/>
                <a:cs typeface="Franklin Gothic Book" charset="0"/>
              </a:rPr>
              <a:t>Recognize it is not (necessarily) heroic</a:t>
            </a:r>
          </a:p>
          <a:p>
            <a:r>
              <a:rPr lang="en-US" dirty="0" smtClean="0">
                <a:latin typeface="Franklin Gothic Book" charset="0"/>
                <a:ea typeface="Franklin Gothic Book" charset="0"/>
                <a:cs typeface="Franklin Gothic Book" charset="0"/>
              </a:rPr>
              <a:t>Practice</a:t>
            </a:r>
          </a:p>
          <a:p>
            <a:r>
              <a:rPr lang="en-US" dirty="0" smtClean="0">
                <a:latin typeface="Franklin Gothic Book" charset="0"/>
                <a:ea typeface="Franklin Gothic Book" charset="0"/>
                <a:cs typeface="Franklin Gothic Book" charset="0"/>
              </a:rPr>
              <a:t>Recognize your courage (action </a:t>
            </a:r>
            <a:r>
              <a:rPr lang="en-US" i="1" dirty="0" smtClean="0">
                <a:latin typeface="Franklin Gothic Book" charset="0"/>
                <a:ea typeface="Franklin Gothic Book" charset="0"/>
                <a:cs typeface="Franklin Gothic Book" charset="0"/>
              </a:rPr>
              <a:t>or</a:t>
            </a:r>
            <a:r>
              <a:rPr lang="en-US" dirty="0" smtClean="0">
                <a:latin typeface="Franklin Gothic Book" charset="0"/>
                <a:ea typeface="Franklin Gothic Book" charset="0"/>
                <a:cs typeface="Franklin Gothic Book" charset="0"/>
              </a:rPr>
              <a:t> intention)</a:t>
            </a:r>
          </a:p>
          <a:p>
            <a:r>
              <a:rPr lang="en-US" dirty="0" smtClean="0">
                <a:latin typeface="Franklin Gothic Book" charset="0"/>
                <a:ea typeface="Franklin Gothic Book" charset="0"/>
                <a:cs typeface="Franklin Gothic Book" charset="0"/>
              </a:rPr>
              <a:t>Plan your courageous acts</a:t>
            </a:r>
          </a:p>
          <a:p>
            <a:r>
              <a:rPr lang="en-US" dirty="0" smtClean="0">
                <a:latin typeface="Franklin Gothic Book" charset="0"/>
                <a:ea typeface="Franklin Gothic Book" charset="0"/>
                <a:cs typeface="Franklin Gothic Book" charset="0"/>
              </a:rPr>
              <a:t>Imagine courage even if you do</a:t>
            </a:r>
            <a:r>
              <a:rPr lang="mr-IN" dirty="0" err="1" smtClean="0">
                <a:latin typeface="Franklin Gothic Book" charset="0"/>
                <a:ea typeface="Franklin Gothic Book" charset="0"/>
                <a:cs typeface="Franklin Gothic Book" charset="0"/>
              </a:rPr>
              <a:t>n</a:t>
            </a:r>
            <a:r>
              <a:rPr lang="mr-IN" dirty="0" smtClean="0">
                <a:latin typeface="Franklin Gothic Book" charset="0"/>
                <a:ea typeface="Franklin Gothic Book" charset="0"/>
                <a:cs typeface="Franklin Gothic Book" charset="0"/>
              </a:rPr>
              <a:t>’</a:t>
            </a:r>
            <a:r>
              <a:rPr lang="en-US" dirty="0" smtClean="0">
                <a:latin typeface="Franklin Gothic Book" charset="0"/>
                <a:ea typeface="Franklin Gothic Book" charset="0"/>
                <a:cs typeface="Franklin Gothic Book" charset="0"/>
              </a:rPr>
              <a:t>t follow through</a:t>
            </a:r>
          </a:p>
          <a:p>
            <a:r>
              <a:rPr lang="en-US" dirty="0" smtClean="0">
                <a:latin typeface="Franklin Gothic Book" charset="0"/>
                <a:ea typeface="Franklin Gothic Book" charset="0"/>
                <a:cs typeface="Franklin Gothic Book" charset="0"/>
              </a:rPr>
              <a:t>Don’t overthink</a:t>
            </a: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29768864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B907A"/>
                </a:solidFill>
                <a:latin typeface="Baron Neue" charset="0"/>
                <a:ea typeface="Baron Neue" charset="0"/>
                <a:cs typeface="Baron Neue" charset="0"/>
              </a:rPr>
              <a:t>Rejection</a:t>
            </a:r>
            <a:endParaRPr lang="en-US" dirty="0">
              <a:solidFill>
                <a:srgbClr val="5B907A"/>
              </a:solidFill>
            </a:endParaRPr>
          </a:p>
        </p:txBody>
      </p:sp>
      <p:sp>
        <p:nvSpPr>
          <p:cNvPr id="3" name="Content Placeholder 2"/>
          <p:cNvSpPr>
            <a:spLocks noGrp="1"/>
          </p:cNvSpPr>
          <p:nvPr>
            <p:ph idx="1"/>
          </p:nvPr>
        </p:nvSpPr>
        <p:spPr/>
        <p:txBody>
          <a:bodyPr>
            <a:normAutofit/>
          </a:bodyPr>
          <a:lstStyle/>
          <a:p>
            <a:r>
              <a:rPr lang="en-US" dirty="0" smtClean="0">
                <a:latin typeface="Franklin Gothic Book" charset="0"/>
                <a:ea typeface="Franklin Gothic Book" charset="0"/>
                <a:cs typeface="Franklin Gothic Book" charset="0"/>
              </a:rPr>
              <a:t>Emotional injury is like </a:t>
            </a:r>
            <a:r>
              <a:rPr lang="en-US" dirty="0">
                <a:latin typeface="Franklin Gothic Book" charset="0"/>
                <a:ea typeface="Franklin Gothic Book" charset="0"/>
                <a:cs typeface="Franklin Gothic Book" charset="0"/>
              </a:rPr>
              <a:t>physical </a:t>
            </a:r>
            <a:r>
              <a:rPr lang="en-US" dirty="0" smtClean="0">
                <a:latin typeface="Franklin Gothic Book" charset="0"/>
                <a:ea typeface="Franklin Gothic Book" charset="0"/>
                <a:cs typeface="Franklin Gothic Book" charset="0"/>
              </a:rPr>
              <a:t>injury</a:t>
            </a:r>
            <a:endParaRPr lang="en-US" dirty="0">
              <a:latin typeface="Franklin Gothic Book" charset="0"/>
              <a:ea typeface="Franklin Gothic Book" charset="0"/>
              <a:cs typeface="Franklin Gothic Book" charset="0"/>
            </a:endParaRPr>
          </a:p>
          <a:p>
            <a:r>
              <a:rPr lang="en-US" dirty="0">
                <a:latin typeface="Franklin Gothic Book" charset="0"/>
                <a:ea typeface="Franklin Gothic Book" charset="0"/>
                <a:cs typeface="Franklin Gothic Book" charset="0"/>
              </a:rPr>
              <a:t>Requires attention and care</a:t>
            </a:r>
          </a:p>
          <a:p>
            <a:r>
              <a:rPr lang="en-US" dirty="0" smtClean="0">
                <a:solidFill>
                  <a:srgbClr val="5B907A"/>
                </a:solidFill>
                <a:latin typeface="Franklin Gothic Book" charset="0"/>
                <a:ea typeface="Franklin Gothic Book" charset="0"/>
                <a:cs typeface="Franklin Gothic Book" charset="0"/>
              </a:rPr>
              <a:t>What’s </a:t>
            </a:r>
            <a:r>
              <a:rPr lang="en-US" dirty="0">
                <a:solidFill>
                  <a:srgbClr val="5B907A"/>
                </a:solidFill>
                <a:latin typeface="Franklin Gothic Book" charset="0"/>
                <a:ea typeface="Franklin Gothic Book" charset="0"/>
                <a:cs typeface="Franklin Gothic Book" charset="0"/>
              </a:rPr>
              <a:t>your relationship to the pain of rejection</a:t>
            </a:r>
            <a:r>
              <a:rPr lang="en-US" dirty="0" smtClean="0">
                <a:solidFill>
                  <a:srgbClr val="5B907A"/>
                </a:solidFill>
                <a:latin typeface="Franklin Gothic Book" charset="0"/>
                <a:ea typeface="Franklin Gothic Book" charset="0"/>
                <a:cs typeface="Franklin Gothic Book" charset="0"/>
              </a:rPr>
              <a:t>?</a:t>
            </a:r>
          </a:p>
          <a:p>
            <a:r>
              <a:rPr lang="en-US" dirty="0">
                <a:latin typeface="Franklin Gothic Book" charset="0"/>
                <a:ea typeface="Franklin Gothic Book" charset="0"/>
                <a:cs typeface="Franklin Gothic Book" charset="0"/>
              </a:rPr>
              <a:t>Naming it, removing masks – what reactions </a:t>
            </a:r>
            <a:r>
              <a:rPr lang="en-US" dirty="0" smtClean="0">
                <a:latin typeface="Franklin Gothic Book" charset="0"/>
                <a:ea typeface="Franklin Gothic Book" charset="0"/>
                <a:cs typeface="Franklin Gothic Book" charset="0"/>
              </a:rPr>
              <a:t>mask your pain</a:t>
            </a:r>
            <a:r>
              <a:rPr lang="en-US" dirty="0">
                <a:latin typeface="Franklin Gothic Book" charset="0"/>
                <a:ea typeface="Franklin Gothic Book" charset="0"/>
                <a:cs typeface="Franklin Gothic Book" charset="0"/>
              </a:rPr>
              <a:t>?</a:t>
            </a:r>
          </a:p>
          <a:p>
            <a:r>
              <a:rPr lang="en-US" dirty="0">
                <a:latin typeface="Franklin Gothic Book" charset="0"/>
                <a:ea typeface="Franklin Gothic Book" charset="0"/>
                <a:cs typeface="Franklin Gothic Book" charset="0"/>
              </a:rPr>
              <a:t>“Truth resilience”</a:t>
            </a:r>
          </a:p>
          <a:p>
            <a:r>
              <a:rPr lang="en-US" dirty="0" smtClean="0">
                <a:latin typeface="Franklin Gothic Book" charset="0"/>
                <a:ea typeface="Franklin Gothic Book" charset="0"/>
                <a:cs typeface="Franklin Gothic Book" charset="0"/>
              </a:rPr>
              <a:t>Adjust expectations – it’s </a:t>
            </a:r>
            <a:r>
              <a:rPr lang="en-US" dirty="0">
                <a:latin typeface="Franklin Gothic Book" charset="0"/>
                <a:ea typeface="Franklin Gothic Book" charset="0"/>
                <a:cs typeface="Franklin Gothic Book" charset="0"/>
              </a:rPr>
              <a:t>supposed to </a:t>
            </a:r>
            <a:r>
              <a:rPr lang="en-US" dirty="0" smtClean="0">
                <a:latin typeface="Franklin Gothic Book" charset="0"/>
                <a:ea typeface="Franklin Gothic Book" charset="0"/>
                <a:cs typeface="Franklin Gothic Book" charset="0"/>
              </a:rPr>
              <a:t>happen</a:t>
            </a:r>
            <a:endParaRPr lang="en-US" dirty="0">
              <a:solidFill>
                <a:srgbClr val="4D9B33"/>
              </a:solidFill>
              <a:latin typeface="Franklin Gothic Book" charset="0"/>
              <a:ea typeface="Franklin Gothic Book" charset="0"/>
              <a:cs typeface="Franklin Gothic Book" charset="0"/>
            </a:endParaRPr>
          </a:p>
          <a:p>
            <a:endParaRPr lang="en-US" dirty="0">
              <a:latin typeface="Franklin Gothic Book" charset="0"/>
              <a:ea typeface="Franklin Gothic Book" charset="0"/>
              <a:cs typeface="Franklin Gothic Book" charset="0"/>
            </a:endParaRPr>
          </a:p>
          <a:p>
            <a:endParaRPr lang="en-US" dirty="0">
              <a:latin typeface="Franklin Gothic Book" charset="0"/>
              <a:ea typeface="Franklin Gothic Book" charset="0"/>
              <a:cs typeface="Franklin Gothic Book" charset="0"/>
            </a:endParaRPr>
          </a:p>
          <a:p>
            <a:endParaRPr lang="en-US" dirty="0">
              <a:latin typeface="Franklin Gothic Book" charset="0"/>
              <a:ea typeface="Franklin Gothic Book" charset="0"/>
              <a:cs typeface="Franklin Gothic Book" charset="0"/>
            </a:endParaRPr>
          </a:p>
          <a:p>
            <a:pPr marL="380990" indent="-380990">
              <a:buFont typeface="Arial" charset="0"/>
              <a:buChar char="•"/>
            </a:pPr>
            <a:endParaRPr lang="en-US" dirty="0">
              <a:latin typeface="Franklin Gothic Book" charset="0"/>
              <a:ea typeface="Franklin Gothic Book" charset="0"/>
              <a:cs typeface="Franklin Gothic Book" charset="0"/>
            </a:endParaRPr>
          </a:p>
          <a:p>
            <a:endParaRPr lang="en-US" dirty="0">
              <a:latin typeface="Franklin Gothic Book" charset="0"/>
              <a:ea typeface="Franklin Gothic Book" charset="0"/>
              <a:cs typeface="Franklin Gothic Book" charset="0"/>
            </a:endParaRPr>
          </a:p>
          <a:p>
            <a:endParaRPr lang="en-US"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8738154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617256" y="1375559"/>
            <a:ext cx="4278332" cy="4278332"/>
          </a:xfrm>
          <a:prstGeom prst="ellipse">
            <a:avLst/>
          </a:prstGeom>
          <a:gradFill flip="none" rotWithShape="1">
            <a:gsLst>
              <a:gs pos="0">
                <a:srgbClr val="7030A0"/>
              </a:gs>
              <a:gs pos="100000">
                <a:srgbClr val="55B151"/>
              </a:gs>
            </a:gsLst>
            <a:lin ang="5400000" scaled="0"/>
            <a:tileRect/>
          </a:gra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sp>
        <p:nvSpPr>
          <p:cNvPr id="12" name="Cross 11"/>
          <p:cNvSpPr/>
          <p:nvPr/>
        </p:nvSpPr>
        <p:spPr>
          <a:xfrm rot="2706516">
            <a:off x="2404238" y="1120373"/>
            <a:ext cx="4733572" cy="4763340"/>
          </a:xfrm>
          <a:prstGeom prst="plus">
            <a:avLst>
              <a:gd name="adj" fmla="val 47003"/>
            </a:avLst>
          </a:prstGeom>
          <a:gradFill flip="none" rotWithShape="1">
            <a:gsLst>
              <a:gs pos="78000">
                <a:srgbClr val="7030A0">
                  <a:alpha val="18000"/>
                  <a:lumMod val="23000"/>
                </a:srgbClr>
              </a:gs>
              <a:gs pos="18000">
                <a:srgbClr val="55B151"/>
              </a:gs>
              <a:gs pos="52000">
                <a:schemeClr val="bg1">
                  <a:alpha val="42000"/>
                </a:schemeClr>
              </a:gs>
              <a:gs pos="0">
                <a:srgbClr val="55B151"/>
              </a:gs>
              <a:gs pos="100000">
                <a:srgbClr val="7030A0"/>
              </a:gs>
            </a:gsLst>
            <a:lin ang="13200000" scaled="0"/>
            <a:tileRect/>
          </a:gra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rgbClr val="4D9B33"/>
                </a:solidFill>
              </a:ln>
              <a:solidFill>
                <a:schemeClr val="tx1"/>
              </a:solidFill>
            </a:endParaRPr>
          </a:p>
        </p:txBody>
      </p:sp>
      <p:sp>
        <p:nvSpPr>
          <p:cNvPr id="14" name="TextBox 13"/>
          <p:cNvSpPr txBox="1"/>
          <p:nvPr/>
        </p:nvSpPr>
        <p:spPr>
          <a:xfrm>
            <a:off x="6061795" y="1094106"/>
            <a:ext cx="1858361" cy="707886"/>
          </a:xfrm>
          <a:prstGeom prst="rect">
            <a:avLst/>
          </a:prstGeom>
          <a:noFill/>
          <a:ln>
            <a:noFill/>
          </a:ln>
        </p:spPr>
        <p:txBody>
          <a:bodyPr wrap="square" rtlCol="0">
            <a:spAutoFit/>
          </a:bodyPr>
          <a:lstStyle/>
          <a:p>
            <a:pPr algn="ctr"/>
            <a:r>
              <a:rPr lang="en-US" sz="2000" b="1" dirty="0">
                <a:solidFill>
                  <a:srgbClr val="7030A0"/>
                </a:solidFill>
                <a:latin typeface="Franklin Gothic Book" charset="0"/>
                <a:ea typeface="Franklin Gothic Book" charset="0"/>
                <a:cs typeface="Franklin Gothic Book" charset="0"/>
              </a:rPr>
              <a:t>ATTACK OTHERS</a:t>
            </a:r>
          </a:p>
        </p:txBody>
      </p:sp>
      <p:sp>
        <p:nvSpPr>
          <p:cNvPr id="15" name="TextBox 14"/>
          <p:cNvSpPr txBox="1"/>
          <p:nvPr/>
        </p:nvSpPr>
        <p:spPr>
          <a:xfrm>
            <a:off x="1816429" y="1125742"/>
            <a:ext cx="1858361" cy="400110"/>
          </a:xfrm>
          <a:prstGeom prst="rect">
            <a:avLst/>
          </a:prstGeom>
          <a:noFill/>
          <a:ln>
            <a:noFill/>
          </a:ln>
        </p:spPr>
        <p:txBody>
          <a:bodyPr wrap="square" rtlCol="0">
            <a:spAutoFit/>
          </a:bodyPr>
          <a:lstStyle/>
          <a:p>
            <a:pPr algn="ctr"/>
            <a:r>
              <a:rPr lang="en-US" sz="2000" b="1" dirty="0">
                <a:solidFill>
                  <a:srgbClr val="7030A0"/>
                </a:solidFill>
                <a:latin typeface="Franklin Gothic Book" charset="0"/>
                <a:ea typeface="Franklin Gothic Book" charset="0"/>
                <a:cs typeface="Franklin Gothic Book" charset="0"/>
              </a:rPr>
              <a:t>ATTACK SELF</a:t>
            </a:r>
          </a:p>
        </p:txBody>
      </p:sp>
      <p:sp>
        <p:nvSpPr>
          <p:cNvPr id="16" name="TextBox 15"/>
          <p:cNvSpPr txBox="1"/>
          <p:nvPr/>
        </p:nvSpPr>
        <p:spPr>
          <a:xfrm>
            <a:off x="654520" y="5291423"/>
            <a:ext cx="3701256" cy="400110"/>
          </a:xfrm>
          <a:prstGeom prst="rect">
            <a:avLst/>
          </a:prstGeom>
          <a:noFill/>
          <a:ln>
            <a:noFill/>
          </a:ln>
        </p:spPr>
        <p:txBody>
          <a:bodyPr wrap="square" rtlCol="0">
            <a:spAutoFit/>
          </a:bodyPr>
          <a:lstStyle/>
          <a:p>
            <a:pPr algn="ctr"/>
            <a:r>
              <a:rPr lang="en-US" sz="2000" b="1" dirty="0">
                <a:solidFill>
                  <a:srgbClr val="00B050"/>
                </a:solidFill>
                <a:latin typeface="Franklin Gothic Book" charset="0"/>
                <a:ea typeface="Franklin Gothic Book" charset="0"/>
                <a:cs typeface="Franklin Gothic Book" charset="0"/>
              </a:rPr>
              <a:t>WITHDRAW</a:t>
            </a:r>
          </a:p>
        </p:txBody>
      </p:sp>
      <p:sp>
        <p:nvSpPr>
          <p:cNvPr id="17" name="TextBox 16"/>
          <p:cNvSpPr txBox="1"/>
          <p:nvPr/>
        </p:nvSpPr>
        <p:spPr>
          <a:xfrm>
            <a:off x="5487769" y="5283528"/>
            <a:ext cx="2567060" cy="400110"/>
          </a:xfrm>
          <a:prstGeom prst="rect">
            <a:avLst/>
          </a:prstGeom>
          <a:noFill/>
          <a:ln>
            <a:noFill/>
          </a:ln>
        </p:spPr>
        <p:txBody>
          <a:bodyPr wrap="square" rtlCol="0">
            <a:spAutoFit/>
          </a:bodyPr>
          <a:lstStyle/>
          <a:p>
            <a:pPr algn="ctr"/>
            <a:r>
              <a:rPr lang="en-US" sz="2000" b="1" dirty="0">
                <a:solidFill>
                  <a:srgbClr val="00B050"/>
                </a:solidFill>
                <a:latin typeface="Franklin Gothic Book" charset="0"/>
                <a:ea typeface="Franklin Gothic Book" charset="0"/>
                <a:cs typeface="Franklin Gothic Book" charset="0"/>
              </a:rPr>
              <a:t>AVOID</a:t>
            </a:r>
          </a:p>
        </p:txBody>
      </p:sp>
      <p:sp>
        <p:nvSpPr>
          <p:cNvPr id="18" name="TextBox 17"/>
          <p:cNvSpPr txBox="1"/>
          <p:nvPr/>
        </p:nvSpPr>
        <p:spPr>
          <a:xfrm>
            <a:off x="6913139" y="2635553"/>
            <a:ext cx="1555996" cy="523220"/>
          </a:xfrm>
          <a:prstGeom prst="rect">
            <a:avLst/>
          </a:prstGeom>
          <a:noFill/>
          <a:ln>
            <a:noFill/>
          </a:ln>
        </p:spPr>
        <p:txBody>
          <a:bodyPr wrap="square" rtlCol="0">
            <a:spAutoFit/>
          </a:bodyPr>
          <a:lstStyle/>
          <a:p>
            <a:pPr algn="ctr"/>
            <a:r>
              <a:rPr lang="en-US" sz="2800" b="1" dirty="0">
                <a:ln>
                  <a:solidFill>
                    <a:srgbClr val="002060"/>
                  </a:solidFill>
                </a:ln>
                <a:solidFill>
                  <a:srgbClr val="7030A0"/>
                </a:solidFill>
                <a:latin typeface="Franklin Gothic Book" charset="0"/>
                <a:ea typeface="Franklin Gothic Book" charset="0"/>
                <a:cs typeface="Franklin Gothic Book" charset="0"/>
              </a:rPr>
              <a:t>FIGHT</a:t>
            </a:r>
          </a:p>
        </p:txBody>
      </p:sp>
      <p:sp>
        <p:nvSpPr>
          <p:cNvPr id="20" name="TextBox 19"/>
          <p:cNvSpPr txBox="1"/>
          <p:nvPr/>
        </p:nvSpPr>
        <p:spPr>
          <a:xfrm>
            <a:off x="6862461" y="3801510"/>
            <a:ext cx="1790874" cy="523220"/>
          </a:xfrm>
          <a:prstGeom prst="rect">
            <a:avLst/>
          </a:prstGeom>
          <a:noFill/>
          <a:ln>
            <a:noFill/>
          </a:ln>
        </p:spPr>
        <p:txBody>
          <a:bodyPr wrap="square" rtlCol="0">
            <a:spAutoFit/>
          </a:bodyPr>
          <a:lstStyle/>
          <a:p>
            <a:pPr algn="ctr"/>
            <a:r>
              <a:rPr lang="en-US" sz="2800" b="1" dirty="0">
                <a:ln>
                  <a:solidFill>
                    <a:srgbClr val="002060"/>
                  </a:solidFill>
                </a:ln>
                <a:solidFill>
                  <a:srgbClr val="00B050"/>
                </a:solidFill>
                <a:latin typeface="Franklin Gothic Book" charset="0"/>
                <a:ea typeface="Franklin Gothic Book" charset="0"/>
                <a:cs typeface="Franklin Gothic Book" charset="0"/>
              </a:rPr>
              <a:t>FLIGHT</a:t>
            </a:r>
          </a:p>
        </p:txBody>
      </p:sp>
      <p:sp>
        <p:nvSpPr>
          <p:cNvPr id="19" name="Title 1"/>
          <p:cNvSpPr txBox="1">
            <a:spLocks/>
          </p:cNvSpPr>
          <p:nvPr/>
        </p:nvSpPr>
        <p:spPr>
          <a:xfrm>
            <a:off x="468908" y="288552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Baron Neue" charset="0"/>
                <a:ea typeface="Baron Neue" charset="0"/>
                <a:cs typeface="Baron Neue" charset="0"/>
              </a:rPr>
              <a:t>ZONES</a:t>
            </a:r>
            <a:endParaRPr lang="en-US" sz="3600" dirty="0">
              <a:latin typeface="Baron Neue" charset="0"/>
              <a:ea typeface="Baron Neue" charset="0"/>
              <a:cs typeface="Baron Neue" charset="0"/>
            </a:endParaRPr>
          </a:p>
        </p:txBody>
      </p:sp>
      <p:sp>
        <p:nvSpPr>
          <p:cNvPr id="23" name="Title 1"/>
          <p:cNvSpPr txBox="1">
            <a:spLocks/>
          </p:cNvSpPr>
          <p:nvPr/>
        </p:nvSpPr>
        <p:spPr>
          <a:xfrm rot="20507043">
            <a:off x="4470551" y="4470756"/>
            <a:ext cx="229034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solidFill>
                  <a:schemeClr val="bg1"/>
                </a:solidFill>
                <a:latin typeface="Baron Neue" charset="0"/>
                <a:ea typeface="Baron Neue" charset="0"/>
                <a:cs typeface="Baron Neue" charset="0"/>
              </a:rPr>
              <a:t>PANIC</a:t>
            </a:r>
            <a:endParaRPr lang="en-US" sz="2400" dirty="0">
              <a:solidFill>
                <a:schemeClr val="bg1"/>
              </a:solidFill>
              <a:latin typeface="Baron Neue" charset="0"/>
              <a:ea typeface="Baron Neue" charset="0"/>
              <a:cs typeface="Baron Neue" charset="0"/>
            </a:endParaRPr>
          </a:p>
        </p:txBody>
      </p:sp>
      <p:sp>
        <p:nvSpPr>
          <p:cNvPr id="6" name="Oval 5"/>
          <p:cNvSpPr/>
          <p:nvPr/>
        </p:nvSpPr>
        <p:spPr>
          <a:xfrm>
            <a:off x="3252896" y="2064520"/>
            <a:ext cx="2958704" cy="2958704"/>
          </a:xfrm>
          <a:prstGeom prst="ellipse">
            <a:avLst/>
          </a:prstGeom>
          <a:solidFill>
            <a:srgbClr val="EA9C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Title 1"/>
          <p:cNvSpPr txBox="1">
            <a:spLocks/>
          </p:cNvSpPr>
          <p:nvPr/>
        </p:nvSpPr>
        <p:spPr>
          <a:xfrm rot="20507043">
            <a:off x="4180229" y="3865765"/>
            <a:ext cx="229034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latin typeface="Baron Neue" charset="0"/>
                <a:ea typeface="Baron Neue" charset="0"/>
                <a:cs typeface="Baron Neue" charset="0"/>
              </a:rPr>
              <a:t>STRETCH</a:t>
            </a:r>
            <a:endParaRPr lang="en-US" sz="2400" dirty="0">
              <a:latin typeface="Baron Neue" charset="0"/>
              <a:ea typeface="Baron Neue" charset="0"/>
              <a:cs typeface="Baron Neue" charset="0"/>
            </a:endParaRPr>
          </a:p>
        </p:txBody>
      </p:sp>
      <p:sp>
        <p:nvSpPr>
          <p:cNvPr id="7" name="Oval 6"/>
          <p:cNvSpPr/>
          <p:nvPr/>
        </p:nvSpPr>
        <p:spPr>
          <a:xfrm>
            <a:off x="3832136" y="2614613"/>
            <a:ext cx="1800225" cy="1800225"/>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accent4">
                  <a:lumMod val="20000"/>
                  <a:lumOff val="80000"/>
                </a:schemeClr>
              </a:solidFill>
            </a:endParaRPr>
          </a:p>
        </p:txBody>
      </p:sp>
      <p:sp>
        <p:nvSpPr>
          <p:cNvPr id="21" name="Title 1"/>
          <p:cNvSpPr txBox="1">
            <a:spLocks/>
          </p:cNvSpPr>
          <p:nvPr/>
        </p:nvSpPr>
        <p:spPr>
          <a:xfrm rot="20507043">
            <a:off x="4063992" y="3099788"/>
            <a:ext cx="229034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latin typeface="Baron Neue" charset="0"/>
                <a:ea typeface="Baron Neue" charset="0"/>
                <a:cs typeface="Baron Neue" charset="0"/>
              </a:rPr>
              <a:t>COMFORT</a:t>
            </a:r>
            <a:endParaRPr lang="en-US" sz="2400" dirty="0">
              <a:latin typeface="Baron Neue" charset="0"/>
              <a:ea typeface="Baron Neue" charset="0"/>
              <a:cs typeface="Baron Neue" charset="0"/>
            </a:endParaRPr>
          </a:p>
        </p:txBody>
      </p:sp>
      <p:pic>
        <p:nvPicPr>
          <p:cNvPr id="24" name="Picture 2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17636258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0-#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250" fill="hold"/>
                                        <p:tgtEl>
                                          <p:spTgt spid="7"/>
                                        </p:tgtEl>
                                        <p:attrNameLst>
                                          <p:attrName>ppt_x</p:attrName>
                                        </p:attrNameLst>
                                      </p:cBhvr>
                                      <p:tavLst>
                                        <p:tav tm="0">
                                          <p:val>
                                            <p:strVal val="0-#ppt_w/2"/>
                                          </p:val>
                                        </p:tav>
                                        <p:tav tm="100000">
                                          <p:val>
                                            <p:strVal val="#ppt_x"/>
                                          </p:val>
                                        </p:tav>
                                      </p:tavLst>
                                    </p:anim>
                                    <p:anim calcmode="lin" valueType="num">
                                      <p:cBhvr additive="base">
                                        <p:cTn id="16" dur="125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4" grpId="0"/>
      <p:bldP spid="15" grpId="0"/>
      <p:bldP spid="16" grpId="0"/>
      <p:bldP spid="17" grpId="0"/>
      <p:bldP spid="18" grpId="0"/>
      <p:bldP spid="20" grpId="0"/>
      <p:bldP spid="23" grpId="0"/>
      <p:bldP spid="6" grpId="0" animBg="1"/>
      <p:bldP spid="22" grpId="0"/>
      <p:bldP spid="7" grpId="0" animBg="1"/>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ysClr val="windowText" lastClr="000000"/>
                  </a:solidFill>
                </a:ln>
                <a:solidFill>
                  <a:srgbClr val="A2FFD5"/>
                </a:solidFill>
                <a:latin typeface="Baron Neue" charset="0"/>
                <a:ea typeface="Baron Neue" charset="0"/>
                <a:cs typeface="Baron Neue" charset="0"/>
              </a:rPr>
              <a:t>SCENARIO 1</a:t>
            </a:r>
            <a:endParaRPr lang="en-US" dirty="0">
              <a:ln>
                <a:solidFill>
                  <a:sysClr val="windowText" lastClr="000000"/>
                </a:solidFill>
              </a:ln>
              <a:solidFill>
                <a:srgbClr val="A2FFD5"/>
              </a:solidFill>
              <a:latin typeface="Baron Neue" charset="0"/>
              <a:ea typeface="Baron Neue" charset="0"/>
              <a:cs typeface="Baron Neue" charset="0"/>
            </a:endParaRPr>
          </a:p>
        </p:txBody>
      </p:sp>
      <p:sp>
        <p:nvSpPr>
          <p:cNvPr id="3" name="Content Placeholder 2"/>
          <p:cNvSpPr>
            <a:spLocks noGrp="1"/>
          </p:cNvSpPr>
          <p:nvPr>
            <p:ph idx="1"/>
          </p:nvPr>
        </p:nvSpPr>
        <p:spPr/>
        <p:txBody>
          <a:bodyPr/>
          <a:lstStyle/>
          <a:p>
            <a:pPr marL="0" indent="0">
              <a:buNone/>
            </a:pPr>
            <a:r>
              <a:rPr lang="en-US" dirty="0" smtClean="0">
                <a:latin typeface="Franklin Gothic Book" charset="0"/>
                <a:ea typeface="Franklin Gothic Book" charset="0"/>
                <a:cs typeface="Franklin Gothic Book" charset="0"/>
              </a:rPr>
              <a:t>You have great rapport with someone on campus; running into each other for months. You’d like to take them on a date, but you don’t know if they’re into dating, available, or into you.</a:t>
            </a:r>
          </a:p>
          <a:p>
            <a:endParaRPr lang="en-US"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184067881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a:solidFill>
                    <a:sysClr val="windowText" lastClr="000000"/>
                  </a:solidFill>
                </a:ln>
                <a:solidFill>
                  <a:srgbClr val="A2FFD5"/>
                </a:solidFill>
                <a:latin typeface="Baron Neue" charset="0"/>
                <a:ea typeface="Baron Neue" charset="0"/>
                <a:cs typeface="Baron Neue" charset="0"/>
              </a:rPr>
              <a:t>SCENARIO 2</a:t>
            </a:r>
          </a:p>
        </p:txBody>
      </p:sp>
      <p:sp>
        <p:nvSpPr>
          <p:cNvPr id="3" name="Content Placeholder 2"/>
          <p:cNvSpPr>
            <a:spLocks noGrp="1"/>
          </p:cNvSpPr>
          <p:nvPr>
            <p:ph idx="1"/>
          </p:nvPr>
        </p:nvSpPr>
        <p:spPr/>
        <p:txBody>
          <a:bodyPr/>
          <a:lstStyle/>
          <a:p>
            <a:pPr marL="0" indent="0">
              <a:buNone/>
            </a:pPr>
            <a:r>
              <a:rPr lang="en-CA" dirty="0" smtClean="0">
                <a:latin typeface="Franklin Gothic Book" charset="0"/>
                <a:ea typeface="Franklin Gothic Book" charset="0"/>
                <a:cs typeface="Franklin Gothic Book" charset="0"/>
              </a:rPr>
              <a:t>You and your friends all apply to work as a convenor for exams. It’s 2 weeks of part-time work and it makes great money. </a:t>
            </a:r>
          </a:p>
          <a:p>
            <a:pPr marL="0" indent="0">
              <a:buNone/>
            </a:pPr>
            <a:r>
              <a:rPr lang="en-CA" dirty="0" smtClean="0">
                <a:latin typeface="Franklin Gothic Book" charset="0"/>
                <a:ea typeface="Franklin Gothic Book" charset="0"/>
                <a:cs typeface="Franklin Gothic Book" charset="0"/>
              </a:rPr>
              <a:t>You find out that your friends all got accepted but you didn’t.</a:t>
            </a:r>
            <a:endParaRPr lang="en-US"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64712628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a:solidFill>
                    <a:sysClr val="windowText" lastClr="000000"/>
                  </a:solidFill>
                </a:ln>
                <a:solidFill>
                  <a:srgbClr val="A2FFD5"/>
                </a:solidFill>
                <a:latin typeface="Baron Neue" charset="0"/>
                <a:ea typeface="Baron Neue" charset="0"/>
                <a:cs typeface="Baron Neue" charset="0"/>
              </a:rPr>
              <a:t>SCENARIO 3</a:t>
            </a:r>
          </a:p>
        </p:txBody>
      </p:sp>
      <p:sp>
        <p:nvSpPr>
          <p:cNvPr id="3" name="Content Placeholder 2"/>
          <p:cNvSpPr>
            <a:spLocks noGrp="1"/>
          </p:cNvSpPr>
          <p:nvPr>
            <p:ph idx="1"/>
          </p:nvPr>
        </p:nvSpPr>
        <p:spPr/>
        <p:txBody>
          <a:bodyPr/>
          <a:lstStyle/>
          <a:p>
            <a:pPr marL="0" indent="0">
              <a:buNone/>
            </a:pPr>
            <a:r>
              <a:rPr lang="en-CA" dirty="0" smtClean="0">
                <a:latin typeface="Franklin Gothic Book" charset="0"/>
                <a:ea typeface="Franklin Gothic Book" charset="0"/>
                <a:cs typeface="Franklin Gothic Book" charset="0"/>
              </a:rPr>
              <a:t>You are at a multi-day retreat and really hit it off with someone. Every night, when the other attendees have gone to bed, you two take long walks and chat late into the night while watching stars on a hill. On the last night, it’s obvious you’re going to kiss. You make the move. They move away saying, “Oh no. You</a:t>
            </a:r>
            <a:r>
              <a:rPr lang="mr-IN" dirty="0" smtClean="0">
                <a:latin typeface="Franklin Gothic Book" charset="0"/>
                <a:ea typeface="Franklin Gothic Book" charset="0"/>
                <a:cs typeface="Franklin Gothic Book" charset="0"/>
              </a:rPr>
              <a:t>…</a:t>
            </a:r>
            <a:r>
              <a:rPr lang="en-CA" dirty="0" smtClean="0">
                <a:latin typeface="Franklin Gothic Book" charset="0"/>
                <a:ea typeface="Franklin Gothic Book" charset="0"/>
                <a:cs typeface="Franklin Gothic Book" charset="0"/>
              </a:rPr>
              <a:t> misunderstand. I’m not</a:t>
            </a:r>
            <a:r>
              <a:rPr lang="mr-IN" dirty="0" smtClean="0">
                <a:latin typeface="Franklin Gothic Book" charset="0"/>
                <a:ea typeface="Franklin Gothic Book" charset="0"/>
                <a:cs typeface="Franklin Gothic Book" charset="0"/>
              </a:rPr>
              <a:t>…</a:t>
            </a:r>
            <a:r>
              <a:rPr lang="en-CA" dirty="0" smtClean="0">
                <a:latin typeface="Franklin Gothic Book" charset="0"/>
                <a:ea typeface="Franklin Gothic Book" charset="0"/>
                <a:cs typeface="Franklin Gothic Book" charset="0"/>
              </a:rPr>
              <a:t>”</a:t>
            </a:r>
            <a:endParaRPr lang="en-US" dirty="0">
              <a:latin typeface="Franklin Gothic Book" charset="0"/>
              <a:ea typeface="Franklin Gothic Book" charset="0"/>
              <a:cs typeface="Franklin Gothic Book" charset="0"/>
            </a:endParaRPr>
          </a:p>
        </p:txBody>
      </p:sp>
      <p:pic>
        <p:nvPicPr>
          <p:cNvPr id="4" name="Picture 3"/>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7603017" y="6200441"/>
            <a:ext cx="1275588" cy="370332"/>
          </a:xfrm>
          <a:prstGeom prst="rect">
            <a:avLst/>
          </a:prstGeom>
        </p:spPr>
      </p:pic>
    </p:spTree>
    <p:extLst>
      <p:ext uri="{BB962C8B-B14F-4D97-AF65-F5344CB8AC3E}">
        <p14:creationId xmlns:p14="http://schemas.microsoft.com/office/powerpoint/2010/main" val="139423316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2117</TotalTime>
  <Words>513</Words>
  <Application>Microsoft Macintosh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Baron Neue</vt:lpstr>
      <vt:lpstr>Calibri</vt:lpstr>
      <vt:lpstr>Calibri Light</vt:lpstr>
      <vt:lpstr>Calisto MT</vt:lpstr>
      <vt:lpstr>Franklin Gothic Book</vt:lpstr>
      <vt:lpstr>Arial</vt:lpstr>
      <vt:lpstr>Office Theme</vt:lpstr>
      <vt:lpstr>REJECTION RESILIENCE</vt:lpstr>
      <vt:lpstr>opening</vt:lpstr>
      <vt:lpstr>SHARING</vt:lpstr>
      <vt:lpstr>Cultivating COURAGE</vt:lpstr>
      <vt:lpstr>Rejection</vt:lpstr>
      <vt:lpstr>PowerPoint Presentation</vt:lpstr>
      <vt:lpstr>SCENARIO 1</vt:lpstr>
      <vt:lpstr>SCENARIO 2</vt:lpstr>
      <vt:lpstr>SCENARIO 3</vt:lpstr>
      <vt:lpstr>GUILT</vt:lpstr>
      <vt:lpstr>SCENARIO 4</vt:lpstr>
      <vt:lpstr>SCENARIO 5</vt:lpstr>
      <vt:lpstr>SCENARIO 6</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REJECTION RESILIENCE</dc:title>
  <dc:creator>karen b k chan</dc:creator>
  <cp:lastModifiedBy>karen b k chan</cp:lastModifiedBy>
  <cp:revision>11</cp:revision>
  <dcterms:created xsi:type="dcterms:W3CDTF">2018-01-30T03:54:58Z</dcterms:created>
  <dcterms:modified xsi:type="dcterms:W3CDTF">2018-02-08T00:25:53Z</dcterms:modified>
</cp:coreProperties>
</file>