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83" r:id="rId3"/>
    <p:sldId id="305" r:id="rId4"/>
    <p:sldId id="308" r:id="rId5"/>
    <p:sldId id="284" r:id="rId6"/>
    <p:sldId id="307" r:id="rId7"/>
    <p:sldId id="309" r:id="rId8"/>
    <p:sldId id="310" r:id="rId9"/>
    <p:sldId id="289" r:id="rId10"/>
    <p:sldId id="311" r:id="rId11"/>
    <p:sldId id="292" r:id="rId12"/>
    <p:sldId id="291" r:id="rId13"/>
    <p:sldId id="306" r:id="rId14"/>
    <p:sldId id="293" r:id="rId15"/>
    <p:sldId id="260" r:id="rId16"/>
    <p:sldId id="296" r:id="rId17"/>
    <p:sldId id="262" r:id="rId18"/>
    <p:sldId id="297" r:id="rId19"/>
    <p:sldId id="298" r:id="rId20"/>
    <p:sldId id="294" r:id="rId21"/>
    <p:sldId id="299" r:id="rId22"/>
    <p:sldId id="300" r:id="rId23"/>
    <p:sldId id="302" r:id="rId24"/>
    <p:sldId id="271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0D8"/>
    <a:srgbClr val="70EBB2"/>
    <a:srgbClr val="FFA164"/>
    <a:srgbClr val="F3231F"/>
    <a:srgbClr val="EEB600"/>
    <a:srgbClr val="B1FB64"/>
    <a:srgbClr val="071E30"/>
    <a:srgbClr val="D0459C"/>
    <a:srgbClr val="EE783F"/>
    <a:srgbClr val="FF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1942A0-EE5E-4F89-97AF-BB794BABC12C}">
  <a:tblStyle styleId="{981942A0-EE5E-4F89-97AF-BB794BABC12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/>
    <p:restoredTop sz="77941"/>
  </p:normalViewPr>
  <p:slideViewPr>
    <p:cSldViewPr snapToGrid="0" snapToObjects="1">
      <p:cViewPr>
        <p:scale>
          <a:sx n="80" d="100"/>
          <a:sy n="80" d="100"/>
        </p:scale>
        <p:origin x="968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Percieved Norm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84 %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/>
                    <a:ea typeface="+mn-ea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Willingness to intervene</c:v>
                </c:pt>
                <c:pt idx="1">
                  <c:v>Respect for someone who intervened</c:v>
                </c:pt>
                <c:pt idx="2">
                  <c:v>Comfort intervening when witnessing abusive behavior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64.0</c:v>
                </c:pt>
                <c:pt idx="1">
                  <c:v>84.0</c:v>
                </c:pt>
                <c:pt idx="2">
                  <c:v>59.0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rgbClr val="F3231F"/>
                </a:gs>
                <a:gs pos="100000">
                  <a:srgbClr val="EEB600"/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/>
                    <a:ea typeface="+mn-ea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Willingness to intervene</c:v>
                </c:pt>
                <c:pt idx="1">
                  <c:v>Respect for someone who intervened</c:v>
                </c:pt>
                <c:pt idx="2">
                  <c:v>Comfort intervening when witnessing abusive behavior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82.0</c:v>
                </c:pt>
                <c:pt idx="1">
                  <c:v>90.0</c:v>
                </c:pt>
                <c:pt idx="2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-2093658816"/>
        <c:axId val="-2131611600"/>
      </c:barChart>
      <c:catAx>
        <c:axId val="-209365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pPr>
            <a:endParaRPr lang="en-US"/>
          </a:p>
        </c:txPr>
        <c:crossAx val="-2131611600"/>
        <c:crosses val="autoZero"/>
        <c:auto val="1"/>
        <c:lblAlgn val="ctr"/>
        <c:lblOffset val="100"/>
        <c:noMultiLvlLbl val="0"/>
      </c:catAx>
      <c:valAx>
        <c:axId val="-2131611600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209365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 algn="l"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52589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3853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Story:</a:t>
            </a:r>
            <a:r>
              <a:rPr lang="en-US" baseline="0" dirty="0" smtClean="0"/>
              <a:t> “is someone coming?”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02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828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2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4500 students.</a:t>
            </a:r>
          </a:p>
          <a:p>
            <a:pPr rtl="0" eaLnBrk="1" fontAlgn="ctr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would respect someone who intervened to prevent sexual assault. </a:t>
            </a:r>
            <a:endParaRPr lang="en-US" sz="1100" b="0" i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students at my school would respect someone who intervened to prevent a sexual assault.</a:t>
            </a:r>
          </a:p>
          <a:p>
            <a:pPr rtl="0" eaLnBrk="1" fontAlgn="t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would feel comfortable intervening if I witnessed abusive behavior. </a:t>
            </a:r>
          </a:p>
          <a:p>
            <a:pPr rtl="0" eaLnBrk="1" fontAlgn="t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students at my school would feel comfortable intervening if they witnessed abusive behavior.</a:t>
            </a:r>
          </a:p>
          <a:p>
            <a:pPr rtl="0" eaLnBrk="1" fontAlgn="t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8703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4500 students.</a:t>
            </a:r>
          </a:p>
          <a:p>
            <a:pPr rtl="0" eaLnBrk="1" fontAlgn="ctr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would respect someone who intervened to prevent sexual assault. </a:t>
            </a:r>
            <a:endParaRPr lang="en-US" sz="1100" b="0" i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students at my school would respect someone who intervened to prevent a sexual assault.</a:t>
            </a:r>
          </a:p>
          <a:p>
            <a:pPr rtl="0" eaLnBrk="1" fontAlgn="t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would feel comfortable intervening if I witnessed abusive behavior. </a:t>
            </a:r>
          </a:p>
          <a:p>
            <a:pPr rtl="0" eaLnBrk="1" fontAlgn="t" latinLnBrk="0" hangingPunct="1"/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students at my school would feel comfortable intervening if they witnessed abusive behavior.</a:t>
            </a:r>
          </a:p>
          <a:p>
            <a:pPr rtl="0" eaLnBrk="1" fontAlgn="t" latinLnBrk="0" hangingPunct="1"/>
            <a:endParaRPr lang="en-US" sz="11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760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5745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487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what is missing </a:t>
            </a:r>
            <a:r>
              <a:rPr lang="en-US" smtClean="0"/>
              <a:t>the information that we “can say no”???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58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4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71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8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695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328150" y="1991825"/>
            <a:ext cx="44877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600">
                <a:latin typeface="Arial" charset="0"/>
                <a:ea typeface="Arial" charset="0"/>
                <a:cs typeface="Arial" charset="0"/>
              </a:defRPr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677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67087" y="912850"/>
            <a:ext cx="5972100" cy="635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67087" y="1650547"/>
            <a:ext cx="5972100" cy="276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latin typeface="Arial" charset="0"/>
                <a:ea typeface="Arial" charset="0"/>
                <a:cs typeface="Arial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02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225675" y="2161800"/>
            <a:ext cx="4692600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 b="1" i="1">
                <a:latin typeface="Arial" charset="0"/>
                <a:ea typeface="Arial" charset="0"/>
                <a:cs typeface="Arial" charset="0"/>
              </a:defRPr>
            </a:lvl1pPr>
            <a:lvl2pPr lvl="1" algn="ctr" rtl="0">
              <a:spcBef>
                <a:spcPts val="0"/>
              </a:spcBef>
              <a:defRPr b="1" i="1"/>
            </a:lvl2pPr>
            <a:lvl3pPr lvl="2" algn="ctr" rtl="0">
              <a:spcBef>
                <a:spcPts val="0"/>
              </a:spcBef>
              <a:defRPr b="1" i="1"/>
            </a:lvl3pPr>
            <a:lvl4pPr lvl="3" algn="ctr" rtl="0">
              <a:spcBef>
                <a:spcPts val="0"/>
              </a:spcBef>
              <a:defRPr b="1" i="1"/>
            </a:lvl4pPr>
            <a:lvl5pPr lvl="4" algn="ctr" rtl="0">
              <a:spcBef>
                <a:spcPts val="0"/>
              </a:spcBef>
              <a:defRPr b="1" i="1"/>
            </a:lvl5pPr>
            <a:lvl6pPr lvl="5" algn="ctr" rtl="0">
              <a:spcBef>
                <a:spcPts val="0"/>
              </a:spcBef>
              <a:defRPr b="1" i="1"/>
            </a:lvl6pPr>
            <a:lvl7pPr lvl="6" algn="ctr" rtl="0">
              <a:spcBef>
                <a:spcPts val="0"/>
              </a:spcBef>
              <a:defRPr b="1" i="1"/>
            </a:lvl7pPr>
            <a:lvl8pPr lvl="7" algn="ctr" rtl="0">
              <a:spcBef>
                <a:spcPts val="0"/>
              </a:spcBef>
              <a:defRPr b="1" i="1"/>
            </a:lvl8pPr>
            <a:lvl9pPr lvl="8" algn="ctr">
              <a:spcBef>
                <a:spcPts val="0"/>
              </a:spcBef>
              <a:defRPr b="1" i="1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3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65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828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8906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38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90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45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65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291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340B-66C5-CD46-886B-E288A7F66768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321C-3763-984F-A0EB-BD396CE5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2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2328150" y="1361905"/>
            <a:ext cx="44877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CA" dirty="0" smtClean="0"/>
              <a:t>Emotionally Intelligent Consent Ed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3479800" y="3881120"/>
            <a:ext cx="218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Karen B. K. Chan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karenbkchan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f</a:t>
            </a:r>
            <a:r>
              <a:rPr lang="en-US" dirty="0" err="1" smtClean="0">
                <a:solidFill>
                  <a:schemeClr val="tx1"/>
                </a:solidFill>
              </a:rPr>
              <a:t>luidexchange.org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8106" y="1155031"/>
            <a:ext cx="303195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Photo of a lit up road sign saying DON’T TEXT</a:t>
            </a:r>
          </a:p>
          <a:p>
            <a:pPr algn="ctr"/>
            <a:r>
              <a:rPr lang="en-US" sz="2800" dirty="0" smtClean="0"/>
              <a:t>-------------</a:t>
            </a:r>
          </a:p>
          <a:p>
            <a:pPr algn="ctr"/>
            <a:r>
              <a:rPr lang="en-US" sz="2800" dirty="0" smtClean="0"/>
              <a:t>TEXT STOP </a:t>
            </a:r>
          </a:p>
          <a:p>
            <a:pPr algn="ctr"/>
            <a:r>
              <a:rPr lang="en-US" sz="2800" dirty="0" smtClean="0"/>
              <a:t>5 MILES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569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them you know </a:t>
            </a:r>
            <a:br>
              <a:rPr lang="en-US" dirty="0" smtClean="0"/>
            </a:br>
            <a:r>
              <a:rPr lang="en-US" dirty="0" smtClean="0"/>
              <a:t>what they think of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Start where they are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Escort them from A to B</a:t>
            </a:r>
          </a:p>
        </p:txBody>
      </p:sp>
      <p:grpSp>
        <p:nvGrpSpPr>
          <p:cNvPr id="25" name="Shape 494"/>
          <p:cNvGrpSpPr/>
          <p:nvPr/>
        </p:nvGrpSpPr>
        <p:grpSpPr>
          <a:xfrm>
            <a:off x="5393861" y="3183900"/>
            <a:ext cx="307531" cy="501335"/>
            <a:chOff x="6730350" y="2315900"/>
            <a:chExt cx="257700" cy="420100"/>
          </a:xfrm>
          <a:solidFill>
            <a:schemeClr val="tx1"/>
          </a:solidFill>
        </p:grpSpPr>
        <p:sp>
          <p:nvSpPr>
            <p:cNvPr id="26" name="Shape 495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496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49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49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49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03392" y="3776023"/>
            <a:ext cx="867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64793" y="3772908"/>
            <a:ext cx="173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may think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ridiculous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9766" y="3772908"/>
            <a:ext cx="225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people do it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than you think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4" name="Shape 559"/>
          <p:cNvGrpSpPr/>
          <p:nvPr/>
        </p:nvGrpSpPr>
        <p:grpSpPr>
          <a:xfrm>
            <a:off x="2003161" y="3128623"/>
            <a:ext cx="529021" cy="529051"/>
            <a:chOff x="570875" y="4322250"/>
            <a:chExt cx="443300" cy="443325"/>
          </a:xfrm>
          <a:solidFill>
            <a:schemeClr val="tx1"/>
          </a:solidFill>
        </p:grpSpPr>
        <p:sp>
          <p:nvSpPr>
            <p:cNvPr id="35" name="Shape 560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56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56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56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9" name="Shape 473"/>
          <p:cNvGrpSpPr/>
          <p:nvPr/>
        </p:nvGrpSpPr>
        <p:grpSpPr>
          <a:xfrm>
            <a:off x="3778613" y="3198106"/>
            <a:ext cx="432835" cy="464907"/>
            <a:chOff x="611175" y="2326900"/>
            <a:chExt cx="362700" cy="389575"/>
          </a:xfrm>
          <a:solidFill>
            <a:schemeClr val="tx1"/>
          </a:solidFill>
        </p:grpSpPr>
        <p:sp>
          <p:nvSpPr>
            <p:cNvPr id="40" name="Shape 474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0" t="0" r="0" b="0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75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0" t="0" r="0" b="0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76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0" t="0" r="0" b="0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77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0" t="0" r="0" b="0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2879766" y="3434214"/>
            <a:ext cx="6013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02021" y="3411353"/>
            <a:ext cx="6013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1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Tell them you know </a:t>
            </a:r>
            <a:br>
              <a:rPr lang="en-US" dirty="0"/>
            </a:br>
            <a:r>
              <a:rPr lang="en-US" dirty="0"/>
              <a:t>what they think </a:t>
            </a:r>
            <a:r>
              <a:rPr lang="en-US" dirty="0" smtClean="0"/>
              <a:t>of </a:t>
            </a:r>
            <a:r>
              <a:rPr lang="en-US" dirty="0" smtClean="0"/>
              <a:t>others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Shape 509"/>
          <p:cNvSpPr txBox="1"/>
          <p:nvPr/>
        </p:nvSpPr>
        <p:spPr>
          <a:xfrm>
            <a:off x="6180943" y="2003413"/>
            <a:ext cx="1077600" cy="70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100" b="1" i="0" u="none" strike="noStrike" cap="none" baseline="0" dirty="0">
                <a:solidFill>
                  <a:schemeClr val="tx1"/>
                </a:solidFill>
                <a:ea typeface="Calibri"/>
                <a:sym typeface="Calibri"/>
              </a:rPr>
              <a:t>Perceived </a:t>
            </a:r>
            <a:r>
              <a:rPr lang="en-US" sz="1100" b="1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  <a:t>norm</a:t>
            </a:r>
            <a:endParaRPr lang="en-US" sz="1100" b="1" i="0" u="none" strike="noStrike" cap="none" baseline="0" dirty="0">
              <a:solidFill>
                <a:schemeClr val="tx1"/>
              </a:solidFill>
              <a:ea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buSzPct val="25000"/>
              <a:buNone/>
            </a:pPr>
            <a:r>
              <a:rPr lang="en-US" sz="1000" b="0" i="0" u="none" strike="noStrike" cap="none" baseline="0" dirty="0">
                <a:solidFill>
                  <a:schemeClr val="tx1"/>
                </a:solidFill>
                <a:ea typeface="Calibri"/>
                <a:sym typeface="Calibri"/>
              </a:rPr>
              <a:t>(perception</a:t>
            </a:r>
          </a:p>
          <a:p>
            <a:pPr marL="0" marR="0" lvl="0" indent="0" algn="ctr" rtl="0">
              <a:lnSpc>
                <a:spcPct val="90000"/>
              </a:lnSpc>
              <a:buSzPct val="25000"/>
              <a:buNone/>
            </a:pPr>
            <a:r>
              <a:rPr lang="en-US" sz="1000" b="0" i="0" u="none" strike="noStrike" cap="none" baseline="0" dirty="0">
                <a:solidFill>
                  <a:schemeClr val="tx1"/>
                </a:solidFill>
                <a:ea typeface="Calibri"/>
                <a:sym typeface="Calibri"/>
              </a:rPr>
              <a:t>of others)</a:t>
            </a:r>
          </a:p>
        </p:txBody>
      </p:sp>
      <p:sp>
        <p:nvSpPr>
          <p:cNvPr id="7" name="Shape 514"/>
          <p:cNvSpPr/>
          <p:nvPr/>
        </p:nvSpPr>
        <p:spPr>
          <a:xfrm>
            <a:off x="6542981" y="1754440"/>
            <a:ext cx="347999" cy="196199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515"/>
          <p:cNvSpPr/>
          <p:nvPr/>
        </p:nvSpPr>
        <p:spPr>
          <a:xfrm>
            <a:off x="6567641" y="3036263"/>
            <a:ext cx="347999" cy="196199"/>
          </a:xfrm>
          <a:prstGeom prst="rect">
            <a:avLst/>
          </a:prstGeom>
          <a:gradFill flip="none" rotWithShape="1">
            <a:gsLst>
              <a:gs pos="0">
                <a:srgbClr val="F3231F"/>
              </a:gs>
              <a:gs pos="100000">
                <a:srgbClr val="EEB600"/>
              </a:gs>
            </a:gsLst>
            <a:lin ang="5400000" scaled="1"/>
            <a:tileRect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516"/>
          <p:cNvSpPr txBox="1"/>
          <p:nvPr/>
        </p:nvSpPr>
        <p:spPr>
          <a:xfrm>
            <a:off x="6205603" y="3285237"/>
            <a:ext cx="1077600" cy="70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100" b="1" i="0" u="none" strike="noStrike" cap="none" baseline="0" dirty="0">
                <a:solidFill>
                  <a:schemeClr val="tx1"/>
                </a:solidFill>
                <a:ea typeface="Calibri"/>
                <a:sym typeface="Calibri"/>
              </a:rPr>
              <a:t>Actual </a:t>
            </a:r>
            <a:br>
              <a:rPr lang="en-US" sz="1100" b="1" i="0" u="none" strike="noStrike" cap="none" baseline="0" dirty="0">
                <a:solidFill>
                  <a:schemeClr val="tx1"/>
                </a:solidFill>
                <a:ea typeface="Calibri"/>
                <a:sym typeface="Calibri"/>
              </a:rPr>
            </a:br>
            <a:r>
              <a:rPr lang="en-US" sz="1100" b="1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  <a:t>norm</a:t>
            </a:r>
            <a:endParaRPr lang="en-US" sz="1100" b="1" i="0" u="none" strike="noStrike" cap="none" baseline="0" dirty="0">
              <a:solidFill>
                <a:schemeClr val="tx1"/>
              </a:solidFill>
              <a:ea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buSzPct val="25000"/>
              <a:buNone/>
            </a:pPr>
            <a:r>
              <a:rPr lang="en-US" sz="1000" b="0" i="0" u="none" strike="noStrike" cap="none" baseline="0" dirty="0" smtClean="0">
                <a:solidFill>
                  <a:schemeClr val="tx1"/>
                </a:solidFill>
                <a:ea typeface="Calibri"/>
                <a:sym typeface="Calibri"/>
              </a:rPr>
              <a:t>(self-report)</a:t>
            </a:r>
            <a:endParaRPr lang="en-US" sz="1000" b="0" i="0" u="none" strike="noStrike" cap="none" baseline="0" dirty="0">
              <a:solidFill>
                <a:schemeClr val="tx1"/>
              </a:solidFill>
              <a:ea typeface="Calibri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902" y="4428561"/>
            <a:ext cx="5043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Haven Impact Report. Kansas State University. 2014.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0800" y="421419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825131647"/>
              </p:ext>
            </p:extLst>
          </p:nvPr>
        </p:nvGraphicFramePr>
        <p:xfrm>
          <a:off x="1067087" y="1754440"/>
          <a:ext cx="4936148" cy="240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95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Graphic spid="3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Tell them you know </a:t>
            </a:r>
            <a:br>
              <a:rPr lang="en-US" dirty="0"/>
            </a:br>
            <a:r>
              <a:rPr lang="en-US" dirty="0"/>
              <a:t>what they think </a:t>
            </a:r>
            <a:r>
              <a:rPr lang="en-US" dirty="0" smtClean="0"/>
              <a:t>of </a:t>
            </a:r>
            <a:r>
              <a:rPr lang="en-US" dirty="0" smtClean="0"/>
              <a:t>others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79766" y="2762254"/>
            <a:ext cx="225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people do it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than you think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5" name="Shape 473"/>
          <p:cNvGrpSpPr/>
          <p:nvPr/>
        </p:nvGrpSpPr>
        <p:grpSpPr>
          <a:xfrm>
            <a:off x="3778613" y="2187452"/>
            <a:ext cx="432835" cy="464907"/>
            <a:chOff x="611175" y="2326900"/>
            <a:chExt cx="362700" cy="389575"/>
          </a:xfrm>
          <a:solidFill>
            <a:schemeClr val="tx1"/>
          </a:solidFill>
        </p:grpSpPr>
        <p:sp>
          <p:nvSpPr>
            <p:cNvPr id="36" name="Shape 474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0" t="0" r="0" b="0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7" name="Shape 475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0" t="0" r="0" b="0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8" name="Shape 476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0" t="0" r="0" b="0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9" name="Shape 477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0" t="0" r="0" b="0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819585" y="3316068"/>
            <a:ext cx="48286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You might think…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You might be feeling…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Many people worry…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Some parents would say…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Teenagers generally want…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40230" y="3316068"/>
            <a:ext cx="26790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know you’re thinking…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going to say…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Everyone knows…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parent likes to feel…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Teenagers want…</a:t>
            </a:r>
          </a:p>
        </p:txBody>
      </p:sp>
      <p:sp>
        <p:nvSpPr>
          <p:cNvPr id="40" name="Shape 573"/>
          <p:cNvSpPr/>
          <p:nvPr/>
        </p:nvSpPr>
        <p:spPr>
          <a:xfrm>
            <a:off x="2288646" y="3004712"/>
            <a:ext cx="296041" cy="29605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41" name="Shape 575"/>
          <p:cNvSpPr/>
          <p:nvPr/>
        </p:nvSpPr>
        <p:spPr>
          <a:xfrm>
            <a:off x="5578303" y="2975738"/>
            <a:ext cx="298734" cy="298716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" grpId="0"/>
      <p:bldP spid="4" grpId="0"/>
      <p:bldP spid="40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has to get used to 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Asking is new, answering is also new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Recognize patriarchal dynamic (one up, one down)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Recognize chronic inappropriate sexual boundaries as part of gender roles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974574" y="2320826"/>
            <a:ext cx="5234609" cy="819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buNone/>
            </a:pPr>
            <a:r>
              <a:rPr lang="en-CA" sz="2000" b="0" dirty="0" smtClean="0"/>
              <a:t>We </a:t>
            </a:r>
            <a:r>
              <a:rPr lang="en-CA" sz="2000" b="0" dirty="0"/>
              <a:t>need to highlight the role women play in perpetuating and sustaining patriarchal culture so that we will recognize patriarchy as a system women and men support equally, even if men receive more rewards from that system. </a:t>
            </a:r>
            <a:endParaRPr lang="en-CA" sz="2000" b="0" dirty="0" smtClean="0"/>
          </a:p>
          <a:p>
            <a:pPr algn="l">
              <a:buNone/>
            </a:pPr>
            <a:endParaRPr lang="en-CA" sz="2000" b="0" dirty="0"/>
          </a:p>
          <a:p>
            <a:pPr algn="l">
              <a:buNone/>
            </a:pPr>
            <a:r>
              <a:rPr lang="en-CA" sz="2000" b="0" dirty="0" smtClean="0"/>
              <a:t>Dismantling </a:t>
            </a:r>
            <a:r>
              <a:rPr lang="en-CA" sz="2000" b="0" dirty="0"/>
              <a:t>and changing patriarchal </a:t>
            </a:r>
            <a:r>
              <a:rPr lang="en-CA" sz="2000" b="0" dirty="0" smtClean="0"/>
              <a:t>culture </a:t>
            </a:r>
            <a:r>
              <a:rPr lang="en-CA" sz="2000" b="0" dirty="0"/>
              <a:t>is work that men and women must do together.</a:t>
            </a:r>
            <a:endParaRPr lang="en-US" sz="2000" b="0" dirty="0"/>
          </a:p>
          <a:p>
            <a:pPr algn="l">
              <a:buNone/>
            </a:pPr>
            <a:endParaRPr lang="en-CA" sz="2000" b="0" dirty="0" smtClean="0"/>
          </a:p>
          <a:p>
            <a:pPr algn="l">
              <a:buNone/>
            </a:pPr>
            <a:r>
              <a:rPr lang="en-CA" sz="2000" b="0" dirty="0" smtClean="0"/>
              <a:t>bell hooks</a:t>
            </a:r>
            <a:endParaRPr lang="en" sz="2000" b="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masculinity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Social connections are important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Articulate pressures and pains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Humanize masculine people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The right to say no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Articulate aspirations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 idx="4294967295"/>
          </p:nvPr>
        </p:nvSpPr>
        <p:spPr>
          <a:xfrm>
            <a:off x="1849255" y="1933242"/>
            <a:ext cx="5635625" cy="116046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sz="7200" dirty="0" smtClean="0">
                <a:latin typeface="Arial" charset="0"/>
                <a:ea typeface="Arial" charset="0"/>
                <a:cs typeface="Arial" charset="0"/>
              </a:rPr>
              <a:t>REJECTION</a:t>
            </a:r>
            <a:endParaRPr lang="en" sz="7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4294967295"/>
          </p:nvPr>
        </p:nvSpPr>
        <p:spPr>
          <a:xfrm>
            <a:off x="1849255" y="1595104"/>
            <a:ext cx="5635625" cy="7842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CA" dirty="0" smtClean="0">
                <a:latin typeface="Arial" charset="0"/>
                <a:ea typeface="Arial" charset="0"/>
                <a:cs typeface="Arial" charset="0"/>
              </a:rPr>
              <a:t>“Someone who can’t take</a:t>
            </a:r>
            <a:endParaRPr lang="en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Shape 190"/>
          <p:cNvSpPr txBox="1">
            <a:spLocks/>
          </p:cNvSpPr>
          <p:nvPr/>
        </p:nvSpPr>
        <p:spPr>
          <a:xfrm>
            <a:off x="6645669" y="2308905"/>
            <a:ext cx="839211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›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Hind"/>
              <a:buChar char="»"/>
              <a:defRPr sz="2400" b="0" i="0" u="none" strike="noStrike" cap="none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>
              <a:spcBef>
                <a:spcPts val="0"/>
              </a:spcBef>
              <a:buFont typeface="Hind"/>
              <a:buNone/>
            </a:pPr>
            <a:r>
              <a:rPr lang="en-CA" smtClean="0">
                <a:solidFill>
                  <a:srgbClr val="071E30"/>
                </a:solidFill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CA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n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rejection resilience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087" y="1650547"/>
            <a:ext cx="5877052" cy="224559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Seeking consent = possible rejection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Like physical pain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Sexual realms represent self worth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Healthy relationship to this pain?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Masculinity’s relationship to pain</a:t>
            </a:r>
          </a:p>
          <a:p>
            <a:pPr>
              <a:spcAft>
                <a:spcPts val="600"/>
              </a:spcAft>
              <a:buNone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rejection literacy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087" y="1650547"/>
            <a:ext cx="5877052" cy="224559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Name it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Notice it 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“Panic zone” reactions mask rejection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Insecurity requires attention and care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940814" y="2548056"/>
            <a:ext cx="2577547" cy="1974574"/>
            <a:chOff x="4231283" y="2773343"/>
            <a:chExt cx="2577547" cy="1974574"/>
          </a:xfrm>
        </p:grpSpPr>
        <p:sp>
          <p:nvSpPr>
            <p:cNvPr id="5" name="Cross 4"/>
            <p:cNvSpPr/>
            <p:nvPr/>
          </p:nvSpPr>
          <p:spPr>
            <a:xfrm rot="2706516">
              <a:off x="4489701" y="2773343"/>
              <a:ext cx="1974574" cy="1974574"/>
            </a:xfrm>
            <a:prstGeom prst="plus">
              <a:avLst>
                <a:gd name="adj" fmla="val 47003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86049" y="2773343"/>
              <a:ext cx="781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Attack others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59545" y="4188467"/>
              <a:ext cx="7818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Attack self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31283" y="3580638"/>
              <a:ext cx="1080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Withdraw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28778" y="3499020"/>
              <a:ext cx="10800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Freeze/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Avoid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52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Emotions are: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/>
              <a:t>Logical</a:t>
            </a:r>
          </a:p>
          <a:p>
            <a:r>
              <a:rPr lang="en-US" dirty="0" smtClean="0"/>
              <a:t>Not positive or negative</a:t>
            </a:r>
          </a:p>
          <a:p>
            <a:r>
              <a:rPr lang="en-US" dirty="0" smtClean="0"/>
              <a:t>Complex, contradictory</a:t>
            </a:r>
          </a:p>
          <a:p>
            <a:r>
              <a:rPr lang="en-US" dirty="0" smtClean="0"/>
              <a:t>Motivators for actions &amp; choice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40836" y="2161800"/>
            <a:ext cx="5102086" cy="819899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CA" sz="2000" b="0" dirty="0"/>
              <a:t>Anger prevents love and isolates the one who is angry. It is an attempt, often successful, to push away what is most longed for—companionship and understanding. It is a denial of the humanness of others, as well as a denial of your own humanness. </a:t>
            </a:r>
            <a:endParaRPr lang="en-CA" sz="2000" b="0" dirty="0" smtClean="0"/>
          </a:p>
          <a:p>
            <a:pPr algn="l">
              <a:buNone/>
            </a:pPr>
            <a:endParaRPr lang="en-CA" sz="2000" b="0" dirty="0"/>
          </a:p>
          <a:p>
            <a:pPr algn="l">
              <a:buNone/>
            </a:pPr>
            <a:r>
              <a:rPr lang="en-CA" sz="2000" b="0" dirty="0" smtClean="0"/>
              <a:t>bell hooks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6722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87" y="912850"/>
            <a:ext cx="6301122" cy="635999"/>
          </a:xfrm>
        </p:spPr>
        <p:txBody>
          <a:bodyPr/>
          <a:lstStyle/>
          <a:p>
            <a:r>
              <a:rPr lang="en-US" dirty="0" smtClean="0"/>
              <a:t>Cultivate guilt resilience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087" y="1650547"/>
            <a:ext cx="5877052" cy="224559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Not only how to set boundaries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Tolerating guilt, witnessing reaction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Panic zone reactions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12" name="Cross 11"/>
          <p:cNvSpPr/>
          <p:nvPr/>
        </p:nvSpPr>
        <p:spPr>
          <a:xfrm rot="2706516">
            <a:off x="5878388" y="2548056"/>
            <a:ext cx="1974574" cy="1974574"/>
          </a:xfrm>
          <a:prstGeom prst="plus">
            <a:avLst>
              <a:gd name="adj" fmla="val 4700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4736" y="2548056"/>
            <a:ext cx="781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Attack others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8232" y="3963180"/>
            <a:ext cx="781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Attack self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9970" y="3355351"/>
            <a:ext cx="108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Withdraw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17465" y="3273733"/>
            <a:ext cx="108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Freeze/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Avoid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87" y="912850"/>
            <a:ext cx="6301122" cy="635999"/>
          </a:xfrm>
        </p:spPr>
        <p:txBody>
          <a:bodyPr/>
          <a:lstStyle/>
          <a:p>
            <a:r>
              <a:rPr lang="en-US" dirty="0" smtClean="0"/>
              <a:t>Make room for regret etc.</a:t>
            </a:r>
            <a:endParaRPr lang="en-US" u="sng" dirty="0">
              <a:solidFill>
                <a:srgbClr val="D0459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087" y="1650547"/>
            <a:ext cx="6191456" cy="224559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Regret vs. </a:t>
            </a:r>
            <a:r>
              <a:rPr lang="en-US" dirty="0" err="1" smtClean="0"/>
              <a:t>Nonconsent</a:t>
            </a: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Awkwardness</a:t>
            </a:r>
            <a:r>
              <a:rPr lang="en-US" dirty="0"/>
              <a:t>, confusion, and </a:t>
            </a:r>
            <a:r>
              <a:rPr lang="en-US" dirty="0" smtClean="0"/>
              <a:t>emptiness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2084"/>
              </p:ext>
            </p:extLst>
          </p:nvPr>
        </p:nvGraphicFramePr>
        <p:xfrm>
          <a:off x="1114815" y="2613776"/>
          <a:ext cx="6096000" cy="14503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20739"/>
                <a:gridCol w="1517661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REGRETFUL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DISAPPOINTED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EMBARASSED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HAPPY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CONFUSED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DESIRED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WANTED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14902" y="4049864"/>
            <a:ext cx="5043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r"/>
            <a:r>
              <a:rPr lang="en-US" sz="1200" dirty="0" smtClean="0">
                <a:solidFill>
                  <a:schemeClr val="tx1"/>
                </a:solidFill>
              </a:rPr>
              <a:t>Paul and Hayes. 2002.</a:t>
            </a:r>
            <a:r>
              <a:rPr lang="en-US" sz="1200" dirty="0">
                <a:solidFill>
                  <a:schemeClr val="tx1"/>
                </a:solidFill>
              </a:rPr>
              <a:t> The casualties of casual </a:t>
            </a:r>
            <a:r>
              <a:rPr lang="en-US" sz="1200" dirty="0" smtClean="0">
                <a:solidFill>
                  <a:schemeClr val="tx1"/>
                </a:solidFill>
              </a:rPr>
              <a:t>sex.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9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87" y="912850"/>
            <a:ext cx="6301122" cy="635999"/>
          </a:xfrm>
        </p:spPr>
        <p:txBody>
          <a:bodyPr/>
          <a:lstStyle/>
          <a:p>
            <a:r>
              <a:rPr lang="en-US" dirty="0" smtClean="0"/>
              <a:t>Create space for accountability</a:t>
            </a:r>
            <a:endParaRPr lang="en-US" u="sng" dirty="0">
              <a:solidFill>
                <a:srgbClr val="D0459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087" y="1650547"/>
            <a:ext cx="6208356" cy="224559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Who might be a perpetrator?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Accountability allows for healing, letting go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What to do if you’ve hurt someone</a:t>
            </a:r>
          </a:p>
        </p:txBody>
      </p:sp>
      <p:sp>
        <p:nvSpPr>
          <p:cNvPr id="12" name="Shape 422"/>
          <p:cNvSpPr/>
          <p:nvPr/>
        </p:nvSpPr>
        <p:spPr>
          <a:xfrm flipH="1">
            <a:off x="5622408" y="3072416"/>
            <a:ext cx="1302855" cy="1013602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5940462" y="3342838"/>
            <a:ext cx="2875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Shape 479"/>
          <p:cNvSpPr/>
          <p:nvPr/>
        </p:nvSpPr>
        <p:spPr>
          <a:xfrm>
            <a:off x="7066896" y="3469618"/>
            <a:ext cx="951285" cy="951285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97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 idx="4294967295"/>
          </p:nvPr>
        </p:nvSpPr>
        <p:spPr>
          <a:xfrm>
            <a:off x="818148" y="888331"/>
            <a:ext cx="6034088" cy="8953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CA" sz="6000" dirty="0" smtClean="0">
                <a:latin typeface="Arial" charset="0"/>
                <a:ea typeface="Arial" charset="0"/>
                <a:cs typeface="Arial" charset="0"/>
              </a:rPr>
              <a:t>Thank you!</a:t>
            </a:r>
            <a:endParaRPr lang="en" sz="6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ctrTitle" idx="4294967295"/>
          </p:nvPr>
        </p:nvSpPr>
        <p:spPr>
          <a:xfrm>
            <a:off x="818148" y="3356811"/>
            <a:ext cx="7467600" cy="8953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CA" sz="3600" dirty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CA" sz="3600" dirty="0" err="1">
                <a:latin typeface="Arial" charset="0"/>
                <a:ea typeface="Arial" charset="0"/>
                <a:cs typeface="Arial" charset="0"/>
              </a:rPr>
              <a:t>karenbkchan</a:t>
            </a:r>
            <a:r>
              <a:rPr lang="en-CA" sz="3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CA" sz="36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CA" sz="36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CA" sz="3600" dirty="0" err="1" smtClean="0">
                <a:latin typeface="Arial" charset="0"/>
                <a:ea typeface="Arial" charset="0"/>
                <a:cs typeface="Arial" charset="0"/>
              </a:rPr>
              <a:t>fluidexchange.org</a:t>
            </a:r>
            <a:endParaRPr lang="en" sz="36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Key Tools:</a:t>
            </a:r>
          </a:p>
          <a:p>
            <a:r>
              <a:rPr lang="en-US" dirty="0" smtClean="0"/>
              <a:t>Recognizing emotional reality</a:t>
            </a:r>
          </a:p>
          <a:p>
            <a:r>
              <a:rPr lang="en-US" dirty="0" smtClean="0"/>
              <a:t>Naming emotions</a:t>
            </a:r>
          </a:p>
          <a:p>
            <a:r>
              <a:rPr lang="en-US" dirty="0" smtClean="0"/>
              <a:t>Equanimity – suspending evaluation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Expression</a:t>
            </a:r>
          </a:p>
          <a:p>
            <a:r>
              <a:rPr lang="en-US" dirty="0" smtClean="0"/>
              <a:t>Regulation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0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6057" y="1650547"/>
            <a:ext cx="2012996" cy="1910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Photo of a child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49053" y="3253570"/>
            <a:ext cx="2149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“Sharing makes me sad”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is sexy. And…?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You can’t tell someone how to feel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Saying no is hard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Saying yes is hard (as is asking)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7137" y="1379621"/>
            <a:ext cx="195713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Photo of a clear road leading to mountains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82126" y="1379621"/>
            <a:ext cx="195713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Photo of a large rock blocking a clear road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57137" y="3561347"/>
            <a:ext cx="2229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“Sexual consent is easy, sexy, simple. Do it!”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2126" y="3607513"/>
            <a:ext cx="2229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“Sexual consent can be challenging, awkward, new. And it leads to a good place”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3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8106" y="1828800"/>
            <a:ext cx="303195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Photo of a lit up </a:t>
            </a:r>
            <a:r>
              <a:rPr lang="en-US" sz="2800" smtClean="0"/>
              <a:t>road sign saying </a:t>
            </a:r>
          </a:p>
          <a:p>
            <a:pPr algn="ctr"/>
            <a:r>
              <a:rPr lang="en-US" sz="2800" dirty="0" smtClean="0"/>
              <a:t>“PUT IT DOWN”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07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8106" y="1395663"/>
            <a:ext cx="303195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Photo of a lit up road sign saying </a:t>
            </a:r>
          </a:p>
          <a:p>
            <a:pPr algn="ctr"/>
            <a:r>
              <a:rPr lang="en-US" sz="2800" dirty="0" smtClean="0"/>
              <a:t>“STOP TEXTING AND </a:t>
            </a:r>
          </a:p>
          <a:p>
            <a:pPr algn="ctr"/>
            <a:r>
              <a:rPr lang="en-US" sz="2800" dirty="0" smtClean="0"/>
              <a:t>DRIVING”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47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them what to do instead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What needs were met before?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Realistic options that address needs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Ask:</a:t>
            </a:r>
            <a:r>
              <a:rPr lang="en-US" dirty="0"/>
              <a:t> </a:t>
            </a:r>
            <a:r>
              <a:rPr lang="en-US" dirty="0" smtClean="0"/>
              <a:t>How will you meet your need given this new information?</a:t>
            </a:r>
          </a:p>
          <a:p>
            <a:pPr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778</Words>
  <Application>Microsoft Macintosh PowerPoint</Application>
  <PresentationFormat>On-screen Show (16:9)</PresentationFormat>
  <Paragraphs>182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Hind</vt:lpstr>
      <vt:lpstr>Arial</vt:lpstr>
      <vt:lpstr>Office Theme</vt:lpstr>
      <vt:lpstr>Emotionally Intelligent Consent Ed</vt:lpstr>
      <vt:lpstr>Emotional Intelligence</vt:lpstr>
      <vt:lpstr>Emotional Intelligence</vt:lpstr>
      <vt:lpstr>PowerPoint Presentation</vt:lpstr>
      <vt:lpstr>Consent is sexy. And…?</vt:lpstr>
      <vt:lpstr>PowerPoint Presentation</vt:lpstr>
      <vt:lpstr>PowerPoint Presentation</vt:lpstr>
      <vt:lpstr>PowerPoint Presentation</vt:lpstr>
      <vt:lpstr>Tell them what to do instead</vt:lpstr>
      <vt:lpstr>PowerPoint Presentation</vt:lpstr>
      <vt:lpstr>Tell them you know  what they think of you</vt:lpstr>
      <vt:lpstr>Tell them you know  what they think of others</vt:lpstr>
      <vt:lpstr>Tell them you know  what they think of others</vt:lpstr>
      <vt:lpstr>Everyone has to get used to it</vt:lpstr>
      <vt:lpstr>PowerPoint Presentation</vt:lpstr>
      <vt:lpstr>Connect with masculinity</vt:lpstr>
      <vt:lpstr>REJECTION</vt:lpstr>
      <vt:lpstr>Build rejection resilience</vt:lpstr>
      <vt:lpstr>Start with rejection literacy</vt:lpstr>
      <vt:lpstr>PowerPoint Presentation</vt:lpstr>
      <vt:lpstr>Cultivate guilt resilience</vt:lpstr>
      <vt:lpstr>Make room for regret etc.</vt:lpstr>
      <vt:lpstr>Create space for accountability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Emotionally Intelligent Consent</dc:title>
  <cp:lastModifiedBy>karen b k chan</cp:lastModifiedBy>
  <cp:revision>41</cp:revision>
  <dcterms:modified xsi:type="dcterms:W3CDTF">2016-05-06T17:21:36Z</dcterms:modified>
</cp:coreProperties>
</file>